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</p:sldIdLst>
  <p:sldSz cy="5143500" cx="9144000"/>
  <p:notesSz cx="6858000" cy="9144000"/>
  <p:embeddedFontLst>
    <p:embeddedFont>
      <p:font typeface="Inter SemiBold"/>
      <p:regular r:id="rId47"/>
      <p:bold r:id="rId48"/>
      <p:italic r:id="rId49"/>
      <p:boldItalic r:id="rId50"/>
    </p:embeddedFont>
    <p:embeddedFont>
      <p:font typeface="Inter"/>
      <p:regular r:id="rId51"/>
      <p:bold r:id="rId52"/>
      <p:italic r:id="rId53"/>
      <p:boldItalic r:id="rId5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InterSemiBold-bold.fntdata"/><Relationship Id="rId47" Type="http://schemas.openxmlformats.org/officeDocument/2006/relationships/font" Target="fonts/InterSemiBold-regular.fntdata"/><Relationship Id="rId49" Type="http://schemas.openxmlformats.org/officeDocument/2006/relationships/font" Target="fonts/InterSemiBold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Inter-regular.fntdata"/><Relationship Id="rId50" Type="http://schemas.openxmlformats.org/officeDocument/2006/relationships/font" Target="fonts/InterSemiBold-boldItalic.fntdata"/><Relationship Id="rId53" Type="http://schemas.openxmlformats.org/officeDocument/2006/relationships/font" Target="fonts/Inter-italic.fntdata"/><Relationship Id="rId52" Type="http://schemas.openxmlformats.org/officeDocument/2006/relationships/font" Target="fonts/Inter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54" Type="http://schemas.openxmlformats.org/officeDocument/2006/relationships/font" Target="fonts/Inter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da0581c3a1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2da0581c3a1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da0581c3a1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2da0581c3a1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da0581c3a1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2da0581c3a1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da0581c3a1_0_1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2da0581c3a1_0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dbb782ffbb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2dbb782ffbb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dbb782ffbb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2dbb782ffbb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dbb782ffbb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2dbb782ffbb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da0581c3a1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da0581c3a1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da0581c3a1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2da0581c3a1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2da0581c3a1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2da0581c3a1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08f5fda48a_0_0:notes"/>
          <p:cNvSpPr/>
          <p:nvPr>
            <p:ph idx="2" type="sldImg"/>
          </p:nvPr>
        </p:nvSpPr>
        <p:spPr>
          <a:xfrm>
            <a:off x="-777875" y="0"/>
            <a:ext cx="3555900" cy="1500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3" name="Google Shape;63;g308f5fda48a_0_0:notes"/>
          <p:cNvSpPr txBox="1"/>
          <p:nvPr>
            <p:ph idx="1" type="body"/>
          </p:nvPr>
        </p:nvSpPr>
        <p:spPr>
          <a:xfrm>
            <a:off x="0" y="0"/>
            <a:ext cx="2000100" cy="15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27925" lIns="55875" spcFirstLastPara="1" rIns="55875" wrap="square" tIns="279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t/>
            </a:r>
            <a:endParaRPr sz="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g308f5fda48a_0_0:notes"/>
          <p:cNvSpPr txBox="1"/>
          <p:nvPr>
            <p:ph idx="12" type="sldNum"/>
          </p:nvPr>
        </p:nvSpPr>
        <p:spPr>
          <a:xfrm>
            <a:off x="0" y="0"/>
            <a:ext cx="2000100" cy="15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27925" lIns="55875" spcFirstLastPara="1" rIns="55875" wrap="square" tIns="279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b="0" i="0" lang="en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2dbb782ffbb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2dbb782ffbb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2dbb782ffbb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2dbb782ffbb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dbb782ffbb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2dbb782ffbb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2dbb782ffbb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2dbb782ffbb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2dbb782ffbb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2dbb782ffbb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2dbb782ffbb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2dbb782ffbb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2dbb782ffbb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2dbb782ffbb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2dbb782ffbb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2dbb782ffbb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2dbb782ffbb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2dbb782ffbb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2dbb782ffbb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2dbb782ffbb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d2968c163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2d2968c163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2dbb782ffbb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2dbb782ffbb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2da0581c3a1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2da0581c3a1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2d2968c1635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2d2968c1635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2dbb782ffbb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2dbb782ffbb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2da0581c3a1_0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2da0581c3a1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2dbb782ffbb_0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2dbb782ffbb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2dbb782ffbb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2dbb782ffbb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2dbb782ffbb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2dbb782ffbb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2dbb782ffbb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2dbb782ffbb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2dbb782ffbb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2dbb782ffbb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d2968c1635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2d2968c1635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2dbb782ffbb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2dbb782ffbb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2dbb782ffbb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2dbb782ffbb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da0581c3a1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2da0581c3a1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da0581c3a1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2da0581c3a1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da0581c3a1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2da0581c3a1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da0581c3a1_0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2da0581c3a1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2da0581c3a1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2da0581c3a1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1_DEFAULT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51" name="Google Shape;51;p13"/>
          <p:cNvPicPr preferRelativeResize="0"/>
          <p:nvPr/>
        </p:nvPicPr>
        <p:blipFill rotWithShape="1">
          <a:blip r:embed="rId2">
            <a:alphaModFix/>
          </a:blip>
          <a:srcRect b="0" l="9425" r="3054" t="0"/>
          <a:stretch/>
        </p:blipFill>
        <p:spPr>
          <a:xfrm rot="-5400000">
            <a:off x="5381641" y="1381141"/>
            <a:ext cx="5143497" cy="23812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Relationship Id="rId4" Type="http://schemas.openxmlformats.org/officeDocument/2006/relationships/image" Target="../media/image19.png"/><Relationship Id="rId5" Type="http://schemas.openxmlformats.org/officeDocument/2006/relationships/image" Target="../media/image1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Relationship Id="rId4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Relationship Id="rId4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Relationship Id="rId4" Type="http://schemas.openxmlformats.org/officeDocument/2006/relationships/image" Target="../media/image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Relationship Id="rId4" Type="http://schemas.openxmlformats.org/officeDocument/2006/relationships/image" Target="../media/image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png"/><Relationship Id="rId4" Type="http://schemas.openxmlformats.org/officeDocument/2006/relationships/image" Target="../media/image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.jpg"/><Relationship Id="rId4" Type="http://schemas.openxmlformats.org/officeDocument/2006/relationships/image" Target="../media/image14.png"/><Relationship Id="rId5" Type="http://schemas.openxmlformats.org/officeDocument/2006/relationships/image" Target="../media/image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4.png"/><Relationship Id="rId4" Type="http://schemas.openxmlformats.org/officeDocument/2006/relationships/image" Target="../media/image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4.png"/><Relationship Id="rId4" Type="http://schemas.openxmlformats.org/officeDocument/2006/relationships/image" Target="../media/image2.png"/><Relationship Id="rId5" Type="http://schemas.openxmlformats.org/officeDocument/2006/relationships/image" Target="../media/image3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jpg"/><Relationship Id="rId4" Type="http://schemas.openxmlformats.org/officeDocument/2006/relationships/image" Target="../media/image17.jpg"/><Relationship Id="rId9" Type="http://schemas.openxmlformats.org/officeDocument/2006/relationships/image" Target="../media/image10.png"/><Relationship Id="rId5" Type="http://schemas.openxmlformats.org/officeDocument/2006/relationships/image" Target="../media/image8.png"/><Relationship Id="rId6" Type="http://schemas.openxmlformats.org/officeDocument/2006/relationships/image" Target="../media/image7.png"/><Relationship Id="rId7" Type="http://schemas.openxmlformats.org/officeDocument/2006/relationships/image" Target="../media/image12.png"/><Relationship Id="rId8" Type="http://schemas.openxmlformats.org/officeDocument/2006/relationships/image" Target="../media/image2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4.png"/><Relationship Id="rId4" Type="http://schemas.openxmlformats.org/officeDocument/2006/relationships/image" Target="../media/image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docs.python.org/3/library/functions.html" TargetMode="Externa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4.png"/><Relationship Id="rId4" Type="http://schemas.openxmlformats.org/officeDocument/2006/relationships/image" Target="../media/image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4.png"/><Relationship Id="rId4" Type="http://schemas.openxmlformats.org/officeDocument/2006/relationships/image" Target="../media/image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jpg"/><Relationship Id="rId4" Type="http://schemas.openxmlformats.org/officeDocument/2006/relationships/image" Target="../media/image5.png"/><Relationship Id="rId5" Type="http://schemas.openxmlformats.org/officeDocument/2006/relationships/image" Target="../media/image4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4.png"/><Relationship Id="rId4" Type="http://schemas.openxmlformats.org/officeDocument/2006/relationships/image" Target="../media/image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1.jpg"/><Relationship Id="rId4" Type="http://schemas.openxmlformats.org/officeDocument/2006/relationships/image" Target="../media/image14.png"/><Relationship Id="rId5" Type="http://schemas.openxmlformats.org/officeDocument/2006/relationships/image" Target="../media/image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4.png"/><Relationship Id="rId4" Type="http://schemas.openxmlformats.org/officeDocument/2006/relationships/image" Target="../media/image2.png"/><Relationship Id="rId5" Type="http://schemas.openxmlformats.org/officeDocument/2006/relationships/image" Target="../media/image28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0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9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4.png"/><Relationship Id="rId4" Type="http://schemas.openxmlformats.org/officeDocument/2006/relationships/image" Target="../media/image2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4.png"/><Relationship Id="rId4" Type="http://schemas.openxmlformats.org/officeDocument/2006/relationships/image" Target="../media/image2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4.png"/><Relationship Id="rId4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0.jpg"/><Relationship Id="rId4" Type="http://schemas.openxmlformats.org/officeDocument/2006/relationships/image" Target="../media/image3.png"/><Relationship Id="rId5" Type="http://schemas.openxmlformats.org/officeDocument/2006/relationships/image" Target="../media/image16.png"/><Relationship Id="rId6" Type="http://schemas.openxmlformats.org/officeDocument/2006/relationships/image" Target="../media/image2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1.jpg"/><Relationship Id="rId4" Type="http://schemas.openxmlformats.org/officeDocument/2006/relationships/image" Target="../media/image14.png"/><Relationship Id="rId5" Type="http://schemas.openxmlformats.org/officeDocument/2006/relationships/image" Target="../media/image2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4.png"/><Relationship Id="rId4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jpg"/><Relationship Id="rId4" Type="http://schemas.openxmlformats.org/officeDocument/2006/relationships/image" Target="../media/image14.png"/><Relationship Id="rId5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5.png"/><Relationship Id="rId4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4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8037" y="416819"/>
            <a:ext cx="2105022" cy="23341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7" name="Google Shape;57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5400000">
            <a:off x="5381643" y="1381141"/>
            <a:ext cx="5143497" cy="238122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4"/>
          <p:cNvSpPr/>
          <p:nvPr/>
        </p:nvSpPr>
        <p:spPr>
          <a:xfrm>
            <a:off x="515150" y="1763225"/>
            <a:ext cx="6858900" cy="191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5000">
                <a:solidFill>
                  <a:srgbClr val="0E0E0E"/>
                </a:solidFill>
                <a:latin typeface="Inter"/>
                <a:ea typeface="Inter"/>
                <a:cs typeface="Inter"/>
                <a:sym typeface="Inter"/>
              </a:rPr>
              <a:t>Данные и переменные</a:t>
            </a:r>
            <a:endParaRPr b="1" sz="5000">
              <a:solidFill>
                <a:srgbClr val="0E0E0E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5000">
              <a:solidFill>
                <a:srgbClr val="0E0E0E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descr="preencoded.png" id="59" name="Google Shape;59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529514" y="416819"/>
            <a:ext cx="1138238" cy="425853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4"/>
          <p:cNvSpPr/>
          <p:nvPr/>
        </p:nvSpPr>
        <p:spPr>
          <a:xfrm>
            <a:off x="647100" y="458488"/>
            <a:ext cx="19869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998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Python Core. Lesson 1</a:t>
            </a:r>
            <a:endParaRPr sz="9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ctr">
              <a:lnSpc>
                <a:spcPct val="1998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1</a:t>
            </a:r>
            <a:endParaRPr i="0" sz="900" u="none" cap="none" strike="noStrik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Правила наименования переменных</a:t>
            </a:r>
            <a:endParaRPr/>
          </a:p>
        </p:txBody>
      </p:sp>
      <p:sp>
        <p:nvSpPr>
          <p:cNvPr id="145" name="Google Shape;145;p23"/>
          <p:cNvSpPr txBox="1"/>
          <p:nvPr>
            <p:ph idx="1" type="body"/>
          </p:nvPr>
        </p:nvSpPr>
        <p:spPr>
          <a:xfrm>
            <a:off x="311700" y="1178525"/>
            <a:ext cx="7079100" cy="372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chemeClr val="dk1"/>
                </a:solidFill>
              </a:rPr>
              <a:t>Содержат латинские буквы, цифры и подчеркивания. 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 sz="1400">
                <a:solidFill>
                  <a:schemeClr val="dk1"/>
                </a:solidFill>
              </a:rPr>
              <a:t>Переменные с маленькой и большой буквы — это разные переменные.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 sz="1400">
                <a:solidFill>
                  <a:schemeClr val="dk1"/>
                </a:solidFill>
              </a:rPr>
              <a:t>Рекомендуются строчные буквы 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 sz="1400">
                <a:solidFill>
                  <a:schemeClr val="dk1"/>
                </a:solidFill>
              </a:rPr>
              <a:t>Соединять несколько слов подчеркиванием – </a:t>
            </a:r>
            <a:r>
              <a:rPr lang="en" sz="1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snake_case</a:t>
            </a:r>
            <a:endParaRPr sz="14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17500" lvl="0" marL="457200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 sz="1400">
                <a:solidFill>
                  <a:schemeClr val="dk1"/>
                </a:solidFill>
              </a:rPr>
              <a:t>Описательный характер; age лучше, чем a, если переменная отражает возраст.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chemeClr val="dk1"/>
                </a:solidFill>
              </a:rPr>
              <a:t>Не могут начинаться с цифры.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 sz="1400">
                <a:solidFill>
                  <a:schemeClr val="dk1"/>
                </a:solidFill>
              </a:rPr>
              <a:t>Нельзя использовать ключевые слова Python</a:t>
            </a:r>
            <a:r>
              <a:rPr lang="en" sz="1400">
                <a:solidFill>
                  <a:schemeClr val="dk1"/>
                </a:solidFill>
              </a:rPr>
              <a:t> (в консоле </a:t>
            </a:r>
            <a:r>
              <a:rPr lang="en" sz="1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help()</a:t>
            </a:r>
            <a:r>
              <a:rPr lang="en" sz="1400">
                <a:solidFill>
                  <a:schemeClr val="dk1"/>
                </a:solidFill>
              </a:rPr>
              <a:t> → </a:t>
            </a:r>
            <a:r>
              <a:rPr lang="en" sz="1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keywords</a:t>
            </a:r>
            <a:r>
              <a:rPr lang="en" sz="1400">
                <a:solidFill>
                  <a:schemeClr val="dk1"/>
                </a:solidFill>
              </a:rPr>
              <a:t>)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0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 sz="1400">
                <a:solidFill>
                  <a:schemeClr val="dk1"/>
                </a:solidFill>
              </a:rPr>
              <a:t>Нельзя использовать имена встроенных функций: </a:t>
            </a:r>
            <a:r>
              <a:rPr lang="en" sz="1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1400">
                <a:solidFill>
                  <a:schemeClr val="dk1"/>
                </a:solidFill>
              </a:rPr>
              <a:t>, </a:t>
            </a:r>
            <a:r>
              <a:rPr lang="en" sz="1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min</a:t>
            </a:r>
            <a:r>
              <a:rPr lang="en" sz="1400">
                <a:solidFill>
                  <a:schemeClr val="dk1"/>
                </a:solidFill>
              </a:rPr>
              <a:t>, </a:t>
            </a:r>
            <a:r>
              <a:rPr lang="en" sz="1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max</a:t>
            </a:r>
            <a:r>
              <a:rPr lang="en" sz="1400">
                <a:solidFill>
                  <a:schemeClr val="dk1"/>
                </a:solidFill>
              </a:rPr>
              <a:t> и т. д.</a:t>
            </a:r>
            <a:endParaRPr sz="1400">
              <a:solidFill>
                <a:schemeClr val="dk1"/>
              </a:solidFill>
            </a:endParaRPr>
          </a:p>
        </p:txBody>
      </p:sp>
      <p:pic>
        <p:nvPicPr>
          <p:cNvPr descr="preencoded.png" id="146" name="Google Shape;146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80532" y="465497"/>
            <a:ext cx="1138239" cy="4865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47" name="Google Shape;147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22025" y="3070600"/>
            <a:ext cx="2821974" cy="20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 txBox="1"/>
          <p:nvPr>
            <p:ph type="title"/>
          </p:nvPr>
        </p:nvSpPr>
        <p:spPr>
          <a:xfrm>
            <a:off x="311700" y="253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Переприсваивание, каскадное и множественное присваивания</a:t>
            </a:r>
            <a:endParaRPr/>
          </a:p>
        </p:txBody>
      </p:sp>
      <p:sp>
        <p:nvSpPr>
          <p:cNvPr id="153" name="Google Shape;153;p24"/>
          <p:cNvSpPr txBox="1"/>
          <p:nvPr>
            <p:ph idx="1" type="body"/>
          </p:nvPr>
        </p:nvSpPr>
        <p:spPr>
          <a:xfrm>
            <a:off x="1946550" y="1434325"/>
            <a:ext cx="7079700" cy="79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Переприсваивание переменной. Создается новый объект, ссылка передвигается, старый объект удаляется сборщиком мусора, если на него не ссылаются другие переменные. </a:t>
            </a:r>
            <a:endParaRPr/>
          </a:p>
        </p:txBody>
      </p:sp>
      <p:sp>
        <p:nvSpPr>
          <p:cNvPr id="154" name="Google Shape;154;p24"/>
          <p:cNvSpPr/>
          <p:nvPr/>
        </p:nvSpPr>
        <p:spPr>
          <a:xfrm>
            <a:off x="600250" y="1562225"/>
            <a:ext cx="1087200" cy="374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х</a:t>
            </a:r>
            <a:r>
              <a:rPr lang="en" sz="1200"/>
              <a:t> = 9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х = “Привет”</a:t>
            </a:r>
            <a:endParaRPr sz="1200"/>
          </a:p>
        </p:txBody>
      </p:sp>
      <p:sp>
        <p:nvSpPr>
          <p:cNvPr id="155" name="Google Shape;155;p24"/>
          <p:cNvSpPr/>
          <p:nvPr/>
        </p:nvSpPr>
        <p:spPr>
          <a:xfrm>
            <a:off x="600250" y="2192800"/>
            <a:ext cx="1087200" cy="374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width</a:t>
            </a:r>
            <a:r>
              <a:rPr lang="en" sz="1200"/>
              <a:t> = 9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hight = width</a:t>
            </a:r>
            <a:endParaRPr sz="1200"/>
          </a:p>
        </p:txBody>
      </p:sp>
      <p:sp>
        <p:nvSpPr>
          <p:cNvPr id="156" name="Google Shape;156;p24"/>
          <p:cNvSpPr txBox="1"/>
          <p:nvPr>
            <p:ph idx="1" type="body"/>
          </p:nvPr>
        </p:nvSpPr>
        <p:spPr>
          <a:xfrm>
            <a:off x="1946550" y="2192800"/>
            <a:ext cx="7128600" cy="37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en" sz="1360">
                <a:solidFill>
                  <a:schemeClr val="dk1"/>
                </a:solidFill>
              </a:rPr>
              <a:t>Объект не копируется, просто две ссылки на один объект</a:t>
            </a:r>
            <a:endParaRPr sz="1360"/>
          </a:p>
        </p:txBody>
      </p:sp>
      <p:sp>
        <p:nvSpPr>
          <p:cNvPr id="157" name="Google Shape;157;p24"/>
          <p:cNvSpPr txBox="1"/>
          <p:nvPr>
            <p:ph idx="1" type="body"/>
          </p:nvPr>
        </p:nvSpPr>
        <p:spPr>
          <a:xfrm>
            <a:off x="1946550" y="3523725"/>
            <a:ext cx="7128600" cy="37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" sz="1395">
                <a:solidFill>
                  <a:schemeClr val="dk1"/>
                </a:solidFill>
              </a:rPr>
              <a:t>Множественное присваивание. Переменные ссылаются на разные объекты.</a:t>
            </a:r>
            <a:endParaRPr sz="1395"/>
          </a:p>
        </p:txBody>
      </p:sp>
      <p:sp>
        <p:nvSpPr>
          <p:cNvPr id="158" name="Google Shape;158;p24"/>
          <p:cNvSpPr/>
          <p:nvPr/>
        </p:nvSpPr>
        <p:spPr>
          <a:xfrm>
            <a:off x="600250" y="2765450"/>
            <a:ext cx="1087200" cy="374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a = b = c = 1</a:t>
            </a:r>
            <a:endParaRPr sz="1200"/>
          </a:p>
        </p:txBody>
      </p:sp>
      <p:sp>
        <p:nvSpPr>
          <p:cNvPr id="159" name="Google Shape;159;p24"/>
          <p:cNvSpPr txBox="1"/>
          <p:nvPr>
            <p:ph idx="1" type="body"/>
          </p:nvPr>
        </p:nvSpPr>
        <p:spPr>
          <a:xfrm>
            <a:off x="1946550" y="2705650"/>
            <a:ext cx="7128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Каскадное присваивание. Все три переменные ссылаются на один объект. 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Это можно проверить введя </a:t>
            </a:r>
            <a:r>
              <a:rPr lang="en" sz="13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print(id(a), id(b), id(c))</a:t>
            </a:r>
            <a:endParaRPr sz="13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60" name="Google Shape;160;p24"/>
          <p:cNvSpPr/>
          <p:nvPr/>
        </p:nvSpPr>
        <p:spPr>
          <a:xfrm>
            <a:off x="600250" y="3523725"/>
            <a:ext cx="1087200" cy="374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a, b = 1, 2</a:t>
            </a:r>
            <a:endParaRPr sz="1200"/>
          </a:p>
        </p:txBody>
      </p:sp>
      <p:sp>
        <p:nvSpPr>
          <p:cNvPr id="161" name="Google Shape;161;p24"/>
          <p:cNvSpPr/>
          <p:nvPr/>
        </p:nvSpPr>
        <p:spPr>
          <a:xfrm>
            <a:off x="600250" y="4151175"/>
            <a:ext cx="1087200" cy="374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a, b = b, a</a:t>
            </a:r>
            <a:endParaRPr sz="1200"/>
          </a:p>
        </p:txBody>
      </p:sp>
      <p:sp>
        <p:nvSpPr>
          <p:cNvPr id="162" name="Google Shape;162;p24"/>
          <p:cNvSpPr txBox="1"/>
          <p:nvPr/>
        </p:nvSpPr>
        <p:spPr>
          <a:xfrm>
            <a:off x="1946550" y="4143800"/>
            <a:ext cx="50706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Поменялись значения, на которые ссылались переменные</a:t>
            </a:r>
            <a:endParaRPr sz="13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67" name="Google Shape;167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80532" y="465497"/>
            <a:ext cx="1138239" cy="486575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5"/>
          <p:cNvSpPr txBox="1"/>
          <p:nvPr>
            <p:ph type="title"/>
          </p:nvPr>
        </p:nvSpPr>
        <p:spPr>
          <a:xfrm>
            <a:off x="311700" y="422438"/>
            <a:ext cx="5955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Live-coding преподавателя</a:t>
            </a:r>
            <a:endParaRPr/>
          </a:p>
        </p:txBody>
      </p:sp>
      <p:sp>
        <p:nvSpPr>
          <p:cNvPr id="169" name="Google Shape;169;p25"/>
          <p:cNvSpPr txBox="1"/>
          <p:nvPr>
            <p:ph idx="1" type="body"/>
          </p:nvPr>
        </p:nvSpPr>
        <p:spPr>
          <a:xfrm>
            <a:off x="311700" y="1242475"/>
            <a:ext cx="8520600" cy="31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Продемонстрируйте работу переменных и разных типов данных в файле </a:t>
            </a:r>
            <a:r>
              <a:rPr lang="en" sz="1500">
                <a:solidFill>
                  <a:srgbClr val="0000FF"/>
                </a:solidFill>
              </a:rPr>
              <a:t>live-coding.py</a:t>
            </a:r>
            <a:r>
              <a:rPr lang="en" sz="1500">
                <a:solidFill>
                  <a:schemeClr val="dk1"/>
                </a:solidFill>
              </a:rPr>
              <a:t>. </a:t>
            </a:r>
            <a:r>
              <a:rPr lang="en" sz="1500">
                <a:solidFill>
                  <a:schemeClr val="dk1"/>
                </a:solidFill>
              </a:rPr>
              <a:t>Объясните механизм работы кода.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Переменные с разным типом данных: строками, целыми и дробными числами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Вывод типа данных через </a:t>
            </a:r>
            <a:r>
              <a:rPr lang="en" sz="1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print(type())</a:t>
            </a:r>
            <a:endParaRPr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Обращение к несуществующим переменным или объявленным ниже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Переприсвание, каскадное присваивание, множественное присваивание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Наименования переменных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</p:txBody>
      </p:sp>
      <p:pic>
        <p:nvPicPr>
          <p:cNvPr descr="preencoded.png" id="170" name="Google Shape;170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22025" y="3070600"/>
            <a:ext cx="2821974" cy="20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6"/>
          <p:cNvSpPr txBox="1"/>
          <p:nvPr>
            <p:ph type="title"/>
          </p:nvPr>
        </p:nvSpPr>
        <p:spPr>
          <a:xfrm>
            <a:off x="311700" y="445025"/>
            <a:ext cx="6357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Вопросы для студентов</a:t>
            </a:r>
            <a:endParaRPr/>
          </a:p>
        </p:txBody>
      </p:sp>
      <p:sp>
        <p:nvSpPr>
          <p:cNvPr id="176" name="Google Shape;176;p26"/>
          <p:cNvSpPr txBox="1"/>
          <p:nvPr>
            <p:ph idx="1" type="body"/>
          </p:nvPr>
        </p:nvSpPr>
        <p:spPr>
          <a:xfrm>
            <a:off x="311700" y="13169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Перечислите составные элементы объекта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Что такое переменная в Python?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Из чего состоит переменная?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Какие есть правила наименования переменных в Python?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Опишите работу п</a:t>
            </a:r>
            <a:r>
              <a:rPr lang="en" sz="1600">
                <a:solidFill>
                  <a:schemeClr val="dk1"/>
                </a:solidFill>
              </a:rPr>
              <a:t>рисваивания, переприсваивания и множественного присваивания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С какими типами данных познакомились на уроке?</a:t>
            </a:r>
            <a:endParaRPr sz="1600">
              <a:solidFill>
                <a:schemeClr val="dk1"/>
              </a:solidFill>
            </a:endParaRPr>
          </a:p>
        </p:txBody>
      </p:sp>
      <p:pic>
        <p:nvPicPr>
          <p:cNvPr descr="preencoded.png" id="177" name="Google Shape;177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22025" y="3070600"/>
            <a:ext cx="2821974" cy="2072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78" name="Google Shape;178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80532" y="465497"/>
            <a:ext cx="1138239" cy="48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Задание в сессионном зале</a:t>
            </a:r>
            <a:endParaRPr/>
          </a:p>
        </p:txBody>
      </p:sp>
      <p:sp>
        <p:nvSpPr>
          <p:cNvPr id="184" name="Google Shape;184;p27"/>
          <p:cNvSpPr txBox="1"/>
          <p:nvPr>
            <p:ph idx="1" type="body"/>
          </p:nvPr>
        </p:nvSpPr>
        <p:spPr>
          <a:xfrm>
            <a:off x="311700" y="1333850"/>
            <a:ext cx="7188900" cy="32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Выполните задания в файле </a:t>
            </a:r>
            <a:r>
              <a:rPr lang="en" sz="1500">
                <a:solidFill>
                  <a:srgbClr val="0000FF"/>
                </a:solidFill>
              </a:rPr>
              <a:t>exercise_1.py</a:t>
            </a:r>
            <a:endParaRPr sz="1500">
              <a:solidFill>
                <a:srgbClr val="0000FF"/>
              </a:solidFill>
            </a:endParaRPr>
          </a:p>
          <a:p>
            <a:pPr indent="-323850" lvl="0" marL="4572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Время выполнения: 20 минут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Как работать с заданием: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Поделитесь на команды по 3-4 человека и перейдите в сессионные залы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Один человек демонстрирует экран и записывает решение, все остальные вырабатывают решение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9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Вся команда должна понимать решение, объясняйте друг другу</a:t>
            </a:r>
            <a:endParaRPr sz="1500">
              <a:solidFill>
                <a:schemeClr val="dk1"/>
              </a:solidFill>
            </a:endParaRPr>
          </a:p>
        </p:txBody>
      </p:sp>
      <p:pic>
        <p:nvPicPr>
          <p:cNvPr descr="preencoded.png" id="185" name="Google Shape;185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22025" y="3070600"/>
            <a:ext cx="2821974" cy="2072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86" name="Google Shape;186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80532" y="465497"/>
            <a:ext cx="1138239" cy="48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8"/>
          <p:cNvSpPr txBox="1"/>
          <p:nvPr>
            <p:ph type="title"/>
          </p:nvPr>
        </p:nvSpPr>
        <p:spPr>
          <a:xfrm>
            <a:off x="311700" y="2285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Работа в сессионном зале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Презентация результатов</a:t>
            </a:r>
            <a:endParaRPr/>
          </a:p>
        </p:txBody>
      </p:sp>
      <p:sp>
        <p:nvSpPr>
          <p:cNvPr id="197" name="Google Shape;197;p29"/>
          <p:cNvSpPr txBox="1"/>
          <p:nvPr>
            <p:ph idx="1" type="body"/>
          </p:nvPr>
        </p:nvSpPr>
        <p:spPr>
          <a:xfrm>
            <a:off x="311700" y="1379525"/>
            <a:ext cx="6110700" cy="318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Пусть каждая команда покажет свои решения и расскажет: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что получилось сделать;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где были трудности и какие вопросы возникли в процессе решения.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Преподаватель разбирает решения, указывает на ошибки и показывает верный подход к решению. </a:t>
            </a:r>
            <a:endParaRPr sz="1500">
              <a:solidFill>
                <a:schemeClr val="dk1"/>
              </a:solidFill>
            </a:endParaRPr>
          </a:p>
        </p:txBody>
      </p:sp>
      <p:pic>
        <p:nvPicPr>
          <p:cNvPr descr="preencoded.png" id="198" name="Google Shape;198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22025" y="3070600"/>
            <a:ext cx="2821974" cy="2072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99" name="Google Shape;199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80532" y="465497"/>
            <a:ext cx="1138239" cy="48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04" name="Google Shape;204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30"/>
          <p:cNvSpPr txBox="1"/>
          <p:nvPr/>
        </p:nvSpPr>
        <p:spPr>
          <a:xfrm>
            <a:off x="771098" y="842162"/>
            <a:ext cx="2102400" cy="1893300"/>
          </a:xfrm>
          <a:prstGeom prst="rect">
            <a:avLst/>
          </a:prstGeom>
          <a:noFill/>
          <a:ln>
            <a:noFill/>
          </a:ln>
          <a:effectLst>
            <a:outerShdw rotWithShape="0" algn="tl" dir="2700000" dist="292100">
              <a:srgbClr val="FFAB40">
                <a:alpha val="40000"/>
              </a:srgbClr>
            </a:outerShdw>
          </a:effectLst>
        </p:spPr>
        <p:txBody>
          <a:bodyPr anchorCtr="0" anchor="t" bIns="22850" lIns="45725" spcFirstLastPara="1" rIns="45725" wrap="square" tIns="228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None/>
            </a:pPr>
            <a:r>
              <a:rPr b="1" lang="en" sz="120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2</a:t>
            </a:r>
            <a:endParaRPr b="1" i="0" sz="12000" u="none" cap="none" strike="noStrik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descr="preencoded.png" id="206" name="Google Shape;206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53096" y="2652713"/>
            <a:ext cx="3390905" cy="249078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7" name="Google Shape;207;p30"/>
          <p:cNvCxnSpPr/>
          <p:nvPr/>
        </p:nvCxnSpPr>
        <p:spPr>
          <a:xfrm>
            <a:off x="2109537" y="0"/>
            <a:ext cx="0" cy="2711100"/>
          </a:xfrm>
          <a:prstGeom prst="straightConnector1">
            <a:avLst/>
          </a:prstGeom>
          <a:noFill/>
          <a:ln cap="flat" cmpd="sng" w="635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preencoded.png" id="208" name="Google Shape;208;p3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680532" y="465497"/>
            <a:ext cx="1138239" cy="486575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30"/>
          <p:cNvSpPr/>
          <p:nvPr/>
        </p:nvSpPr>
        <p:spPr>
          <a:xfrm>
            <a:off x="2495350" y="1268025"/>
            <a:ext cx="6077100" cy="22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Arial"/>
              <a:buNone/>
            </a:pPr>
            <a:r>
              <a:rPr b="1" lang="en" sz="43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Числа и операции над ними</a:t>
            </a:r>
            <a:endParaRPr b="1" sz="43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Типы числе в Python</a:t>
            </a:r>
            <a:endParaRPr/>
          </a:p>
        </p:txBody>
      </p:sp>
      <p:sp>
        <p:nvSpPr>
          <p:cNvPr id="215" name="Google Shape;215;p31"/>
          <p:cNvSpPr txBox="1"/>
          <p:nvPr>
            <p:ph idx="1" type="body"/>
          </p:nvPr>
        </p:nvSpPr>
        <p:spPr>
          <a:xfrm>
            <a:off x="311700" y="1726675"/>
            <a:ext cx="8520600" cy="284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lang="en">
                <a:solidFill>
                  <a:schemeClr val="dk1"/>
                </a:solidFill>
              </a:rPr>
              <a:t> – целочисленный тип – 1, 2, 3, 4, -566, 1302909;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float</a:t>
            </a:r>
            <a:r>
              <a:rPr lang="en">
                <a:solidFill>
                  <a:schemeClr val="dk1"/>
                </a:solidFill>
              </a:rPr>
              <a:t> – вещественный (дробный) тип – 0.12, 3.0, -68.892352, 29434230.1;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complex</a:t>
            </a:r>
            <a:r>
              <a:rPr lang="en">
                <a:solidFill>
                  <a:schemeClr val="dk1"/>
                </a:solidFill>
              </a:rPr>
              <a:t> - комплексный тип – 3 + 5j;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16" name="Google Shape;216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22025" y="3070600"/>
            <a:ext cx="2821974" cy="2072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17" name="Google Shape;217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80532" y="465497"/>
            <a:ext cx="1138239" cy="48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22" name="Google Shape;222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22025" y="3070600"/>
            <a:ext cx="2821974" cy="2072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23" name="Google Shape;223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80532" y="465497"/>
            <a:ext cx="1138239" cy="486575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Арифметические операции</a:t>
            </a:r>
            <a:endParaRPr/>
          </a:p>
        </p:txBody>
      </p:sp>
      <p:pic>
        <p:nvPicPr>
          <p:cNvPr id="225" name="Google Shape;225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24550" y="1624950"/>
            <a:ext cx="7294899" cy="2239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66" name="Google Shape;66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028" y="0"/>
            <a:ext cx="3845894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5"/>
          <p:cNvPicPr preferRelativeResize="0"/>
          <p:nvPr/>
        </p:nvPicPr>
        <p:blipFill rotWithShape="1">
          <a:blip r:embed="rId4">
            <a:alphaModFix/>
          </a:blip>
          <a:srcRect b="0" l="10579" r="10587" t="0"/>
          <a:stretch/>
        </p:blipFill>
        <p:spPr>
          <a:xfrm>
            <a:off x="476250" y="1057275"/>
            <a:ext cx="2838451" cy="36004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68" name="Google Shape;68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6250" y="476251"/>
            <a:ext cx="1447473" cy="26666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69" name="Google Shape;69;p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-13063" y="1816282"/>
            <a:ext cx="1922238" cy="333375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5"/>
          <p:cNvSpPr/>
          <p:nvPr/>
        </p:nvSpPr>
        <p:spPr>
          <a:xfrm>
            <a:off x="664186" y="479854"/>
            <a:ext cx="1071600" cy="21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998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9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ПРЕПОДАВАТЕЛЬ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Google Shape;71;p15"/>
          <p:cNvSpPr/>
          <p:nvPr/>
        </p:nvSpPr>
        <p:spPr>
          <a:xfrm>
            <a:off x="3985887" y="1057275"/>
            <a:ext cx="4833000" cy="3056100"/>
          </a:xfrm>
          <a:prstGeom prst="roundRect">
            <a:avLst>
              <a:gd fmla="val 394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15"/>
          <p:cNvSpPr/>
          <p:nvPr/>
        </p:nvSpPr>
        <p:spPr>
          <a:xfrm>
            <a:off x="4242008" y="1038408"/>
            <a:ext cx="3805200" cy="3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</a:rPr>
              <a:t>Макс</a:t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</a:rPr>
              <a:t>Ямчук</a:t>
            </a:r>
            <a:br>
              <a:rPr b="0" i="0" lang="en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2900" u="none" cap="none" strike="noStrike">
              <a:solidFill>
                <a:srgbClr val="171717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73" name="Google Shape;73;p15"/>
          <p:cNvSpPr/>
          <p:nvPr/>
        </p:nvSpPr>
        <p:spPr>
          <a:xfrm>
            <a:off x="4307033" y="1944993"/>
            <a:ext cx="3805200" cy="14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100" u="none" cap="none" strike="noStrike">
                <a:solidFill>
                  <a:srgbClr val="171717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Текущая должность</a:t>
            </a:r>
            <a:endParaRPr b="1" i="0" sz="1100" u="none" cap="none" strike="noStrike">
              <a:solidFill>
                <a:srgbClr val="171717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100" u="none" cap="none" strike="noStrike">
              <a:solidFill>
                <a:srgbClr val="171717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indent="-184150" lvl="0" marL="228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71717"/>
              </a:buClr>
              <a:buSzPts val="1100"/>
              <a:buFont typeface="Arial"/>
              <a:buChar char="•"/>
            </a:pPr>
            <a:r>
              <a:rPr lang="en" sz="1100">
                <a:solidFill>
                  <a:srgbClr val="171717"/>
                </a:solidFill>
                <a:latin typeface="Inter"/>
                <a:ea typeface="Inter"/>
                <a:cs typeface="Inter"/>
                <a:sym typeface="Inter"/>
              </a:rPr>
              <a:t>14 лет в IT</a:t>
            </a:r>
            <a:endParaRPr b="0" i="0" sz="1100" u="none" cap="none" strike="noStrike">
              <a:solidFill>
                <a:srgbClr val="171717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184150" lvl="0" marL="228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71717"/>
              </a:buClr>
              <a:buSzPts val="1100"/>
              <a:buFont typeface="Arial"/>
              <a:buChar char="•"/>
            </a:pPr>
            <a:r>
              <a:rPr lang="en" sz="1100">
                <a:solidFill>
                  <a:srgbClr val="171717"/>
                </a:solidFill>
                <a:latin typeface="Inter"/>
                <a:ea typeface="Inter"/>
                <a:cs typeface="Inter"/>
                <a:sym typeface="Inter"/>
              </a:rPr>
              <a:t>Работал системным администратором, аналитиком данных, фронтэнд-разработчиком, бэкенд разработчиком</a:t>
            </a:r>
            <a:endParaRPr b="0" i="0" sz="1100" u="none" cap="none" strike="noStrike">
              <a:solidFill>
                <a:srgbClr val="171717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184150" lvl="0" marL="228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71717"/>
              </a:buClr>
              <a:buSzPts val="1100"/>
              <a:buFont typeface="Arial"/>
              <a:buChar char="•"/>
            </a:pPr>
            <a:r>
              <a:rPr lang="en" sz="1100">
                <a:solidFill>
                  <a:srgbClr val="171717"/>
                </a:solidFill>
                <a:latin typeface="Inter"/>
                <a:ea typeface="Inter"/>
                <a:cs typeface="Inter"/>
                <a:sym typeface="Inter"/>
              </a:rPr>
              <a:t>Система автоматизации рутинной работы аналитиков</a:t>
            </a:r>
            <a:endParaRPr b="0" i="0" sz="1100" u="none" cap="none" strike="noStrike">
              <a:solidFill>
                <a:srgbClr val="171717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184150" lvl="0" marL="228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71717"/>
              </a:buClr>
              <a:buSzPts val="1100"/>
              <a:buFont typeface="Arial"/>
              <a:buChar char="•"/>
            </a:pPr>
            <a:r>
              <a:rPr lang="en" sz="1100">
                <a:solidFill>
                  <a:srgbClr val="171717"/>
                </a:solidFill>
                <a:latin typeface="Inter"/>
                <a:ea typeface="Inter"/>
                <a:cs typeface="Inter"/>
                <a:sym typeface="Inter"/>
              </a:rPr>
              <a:t>Прожил 20 лет на Камчатке</a:t>
            </a:r>
            <a:endParaRPr b="0" i="0" sz="1100" u="none" cap="none" strike="noStrike">
              <a:solidFill>
                <a:srgbClr val="171717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171717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171717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74" name="Google Shape;74;p15"/>
          <p:cNvGrpSpPr/>
          <p:nvPr/>
        </p:nvGrpSpPr>
        <p:grpSpPr>
          <a:xfrm>
            <a:off x="6691726" y="3347563"/>
            <a:ext cx="2453598" cy="1796682"/>
            <a:chOff x="12341323" y="5932463"/>
            <a:chExt cx="5946676" cy="4354538"/>
          </a:xfrm>
        </p:grpSpPr>
        <p:pic>
          <p:nvPicPr>
            <p:cNvPr descr="preencoded.png" id="75" name="Google Shape;75;p15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2792089" y="6485129"/>
              <a:ext cx="5263191" cy="38018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reencoded.png" id="76" name="Google Shape;76;p15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12341323" y="7450891"/>
              <a:ext cx="5263191" cy="283610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reencoded.png" id="77" name="Google Shape;77;p15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13214044" y="5932463"/>
              <a:ext cx="5073955" cy="43545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8" name="Google Shape;78;p15"/>
            <p:cNvSpPr/>
            <p:nvPr/>
          </p:nvSpPr>
          <p:spPr>
            <a:xfrm rot="44789">
              <a:off x="15363783" y="7485353"/>
              <a:ext cx="276323" cy="1809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295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Google Shape;79;p15"/>
            <p:cNvSpPr/>
            <p:nvPr/>
          </p:nvSpPr>
          <p:spPr>
            <a:xfrm rot="44789">
              <a:off x="14906583" y="8451115"/>
              <a:ext cx="276323" cy="1809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295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3"/>
          <p:cNvSpPr txBox="1"/>
          <p:nvPr>
            <p:ph type="title"/>
          </p:nvPr>
        </p:nvSpPr>
        <p:spPr>
          <a:xfrm>
            <a:off x="311700" y="445025"/>
            <a:ext cx="4365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Сложение двух чисел</a:t>
            </a:r>
            <a:endParaRPr/>
          </a:p>
        </p:txBody>
      </p:sp>
      <p:sp>
        <p:nvSpPr>
          <p:cNvPr id="231" name="Google Shape;231;p33"/>
          <p:cNvSpPr txBox="1"/>
          <p:nvPr>
            <p:ph idx="1" type="body"/>
          </p:nvPr>
        </p:nvSpPr>
        <p:spPr>
          <a:xfrm>
            <a:off x="311700" y="1285875"/>
            <a:ext cx="4101000" cy="356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Изначально есть 2 объекта. </a:t>
            </a:r>
            <a:r>
              <a:rPr lang="en" sz="1500">
                <a:solidFill>
                  <a:schemeClr val="dk1"/>
                </a:solidFill>
              </a:rPr>
              <a:t>О</a:t>
            </a:r>
            <a:r>
              <a:rPr lang="en" sz="1500">
                <a:solidFill>
                  <a:schemeClr val="dk1"/>
                </a:solidFill>
              </a:rPr>
              <a:t>ператор сложения складывает и создает новый объект с результатом.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Оператор присваивания создает ссылку на новый объект. 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dk1"/>
                </a:solidFill>
              </a:rPr>
              <a:t>Объекты сложения (2, 3) удаляются сборщиком мусора, если на них нет других ссылок.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Выполнение операций происходит слева-направо (кроме возведения в степень, там наоборот).</a:t>
            </a:r>
            <a:endParaRPr sz="1500">
              <a:solidFill>
                <a:schemeClr val="dk1"/>
              </a:solidFill>
            </a:endParaRPr>
          </a:p>
        </p:txBody>
      </p:sp>
      <p:pic>
        <p:nvPicPr>
          <p:cNvPr id="232" name="Google Shape;23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8200" y="1285875"/>
            <a:ext cx="3512474" cy="2880075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33"/>
          <p:cNvSpPr txBox="1"/>
          <p:nvPr/>
        </p:nvSpPr>
        <p:spPr>
          <a:xfrm>
            <a:off x="6566075" y="647375"/>
            <a:ext cx="1196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</a:rPr>
              <a:t>а = 2 + 3</a:t>
            </a:r>
            <a:endParaRPr b="1"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Примеры арифметических операций</a:t>
            </a:r>
            <a:endParaRPr/>
          </a:p>
        </p:txBody>
      </p:sp>
      <p:pic>
        <p:nvPicPr>
          <p:cNvPr id="239" name="Google Shape;23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200" y="1544650"/>
            <a:ext cx="8453601" cy="260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5"/>
          <p:cNvSpPr txBox="1"/>
          <p:nvPr>
            <p:ph idx="1" type="body"/>
          </p:nvPr>
        </p:nvSpPr>
        <p:spPr>
          <a:xfrm>
            <a:off x="1054824" y="3938925"/>
            <a:ext cx="7851300" cy="84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10 % 3  = 1 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10 % 4 = 2</a:t>
            </a:r>
            <a:endParaRPr sz="1500">
              <a:solidFill>
                <a:schemeClr val="dk1"/>
              </a:solidFill>
            </a:endParaRPr>
          </a:p>
        </p:txBody>
      </p:sp>
      <p:pic>
        <p:nvPicPr>
          <p:cNvPr id="245" name="Google Shape;24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4825" y="511600"/>
            <a:ext cx="7182123" cy="3205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Изменение приоритета через скобки</a:t>
            </a:r>
            <a:endParaRPr/>
          </a:p>
        </p:txBody>
      </p:sp>
      <p:pic>
        <p:nvPicPr>
          <p:cNvPr id="251" name="Google Shape;25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200" y="1962837"/>
            <a:ext cx="8453601" cy="132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Сокращенная запись</a:t>
            </a:r>
            <a:endParaRPr/>
          </a:p>
        </p:txBody>
      </p:sp>
      <p:sp>
        <p:nvSpPr>
          <p:cNvPr id="257" name="Google Shape;257;p37"/>
          <p:cNvSpPr txBox="1"/>
          <p:nvPr>
            <p:ph idx="1" type="body"/>
          </p:nvPr>
        </p:nvSpPr>
        <p:spPr>
          <a:xfrm>
            <a:off x="612113" y="1901600"/>
            <a:ext cx="1665900" cy="216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 = i + 1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</a:rPr>
              <a:t>i += 1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58" name="Google Shape;258;p37"/>
          <p:cNvSpPr txBox="1"/>
          <p:nvPr>
            <p:ph idx="1" type="body"/>
          </p:nvPr>
        </p:nvSpPr>
        <p:spPr>
          <a:xfrm>
            <a:off x="2278000" y="1901600"/>
            <a:ext cx="1665900" cy="194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 = a - 3.5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</a:rPr>
              <a:t>a -= 3.5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18016" y="1874150"/>
            <a:ext cx="1665900" cy="221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vk = vk * 142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vk *= 142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60" name="Google Shape;260;p37"/>
          <p:cNvSpPr txBox="1"/>
          <p:nvPr>
            <p:ph idx="1" type="body"/>
          </p:nvPr>
        </p:nvSpPr>
        <p:spPr>
          <a:xfrm>
            <a:off x="6865984" y="1901600"/>
            <a:ext cx="1665900" cy="234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ico = ico / 2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ico /= 2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descr="preencoded.png" id="261" name="Google Shape;261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22025" y="3070600"/>
            <a:ext cx="2821974" cy="2072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62" name="Google Shape;262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80532" y="465497"/>
            <a:ext cx="1138239" cy="48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Встроенные математические функции </a:t>
            </a:r>
            <a:endParaRPr/>
          </a:p>
        </p:txBody>
      </p:sp>
      <p:sp>
        <p:nvSpPr>
          <p:cNvPr id="268" name="Google Shape;268;p38"/>
          <p:cNvSpPr txBox="1"/>
          <p:nvPr>
            <p:ph idx="1" type="body"/>
          </p:nvPr>
        </p:nvSpPr>
        <p:spPr>
          <a:xfrm>
            <a:off x="311700" y="1215075"/>
            <a:ext cx="8520600" cy="376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" sz="17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abs()</a:t>
            </a:r>
            <a:r>
              <a:rPr lang="en" sz="1700">
                <a:solidFill>
                  <a:schemeClr val="dk1"/>
                </a:solidFill>
              </a:rPr>
              <a:t> – отрицательные числа в положительные – abc(-5) → 5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" sz="17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sum()</a:t>
            </a:r>
            <a:r>
              <a:rPr lang="en" sz="1700">
                <a:solidFill>
                  <a:schemeClr val="dk1"/>
                </a:solidFill>
              </a:rPr>
              <a:t> – суммирует переданные аргументы – sum(3, 5) → 8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" sz="17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min()</a:t>
            </a:r>
            <a:r>
              <a:rPr lang="en" sz="1700">
                <a:solidFill>
                  <a:schemeClr val="dk1"/>
                </a:solidFill>
              </a:rPr>
              <a:t> – выявление наименьшего числа – min(1, 2, 3) → 1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" sz="17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max()</a:t>
            </a:r>
            <a:r>
              <a:rPr lang="en" sz="1700">
                <a:solidFill>
                  <a:schemeClr val="dk1"/>
                </a:solidFill>
              </a:rPr>
              <a:t> – выявление наибольшего числа – max(1, 2, 3) → 3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" sz="17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pow()</a:t>
            </a:r>
            <a:r>
              <a:rPr lang="en" sz="1700">
                <a:solidFill>
                  <a:schemeClr val="dk1"/>
                </a:solidFill>
              </a:rPr>
              <a:t> – возведение в степень – pov(6, 2) —&gt; 36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" sz="17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round()</a:t>
            </a:r>
            <a:r>
              <a:rPr lang="en" sz="1700">
                <a:solidFill>
                  <a:schemeClr val="dk1"/>
                </a:solidFill>
              </a:rPr>
              <a:t> - округление к ближайшему целому – round(1.2) → 1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" sz="17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round(7.87837, 2)</a:t>
            </a:r>
            <a:r>
              <a:rPr lang="en" sz="1700">
                <a:solidFill>
                  <a:schemeClr val="dk1"/>
                </a:solidFill>
              </a:rPr>
              <a:t> → 7.88</a:t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Можно вызывать друг из друга: </a:t>
            </a:r>
            <a:r>
              <a:rPr lang="en" sz="17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max(1, 2, abs(min(-3, 1, 2)), -10, 3)</a:t>
            </a:r>
            <a:endParaRPr sz="17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700" u="sng">
                <a:solidFill>
                  <a:schemeClr val="hlink"/>
                </a:solidFill>
                <a:hlinkClick r:id="rId3"/>
              </a:rPr>
              <a:t>Встроенные в Python функции</a:t>
            </a:r>
            <a:endParaRPr sz="17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9"/>
          <p:cNvSpPr txBox="1"/>
          <p:nvPr>
            <p:ph type="title"/>
          </p:nvPr>
        </p:nvSpPr>
        <p:spPr>
          <a:xfrm>
            <a:off x="311700" y="414300"/>
            <a:ext cx="5955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Live-coding преподавателя</a:t>
            </a:r>
            <a:endParaRPr/>
          </a:p>
        </p:txBody>
      </p:sp>
      <p:sp>
        <p:nvSpPr>
          <p:cNvPr id="274" name="Google Shape;274;p39"/>
          <p:cNvSpPr txBox="1"/>
          <p:nvPr>
            <p:ph idx="1" type="body"/>
          </p:nvPr>
        </p:nvSpPr>
        <p:spPr>
          <a:xfrm>
            <a:off x="311700" y="1215075"/>
            <a:ext cx="8520600" cy="379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Продемонстрируйте работу с числами и арифметическими операциями в файле </a:t>
            </a:r>
            <a:r>
              <a:rPr lang="en" sz="1500">
                <a:solidFill>
                  <a:srgbClr val="0000FF"/>
                </a:solidFill>
              </a:rPr>
              <a:t>live-coding.py</a:t>
            </a:r>
            <a:r>
              <a:rPr lang="en" sz="1600">
                <a:solidFill>
                  <a:schemeClr val="dk1"/>
                </a:solidFill>
              </a:rPr>
              <a:t>.</a:t>
            </a:r>
            <a:br>
              <a:rPr lang="en" sz="1600">
                <a:solidFill>
                  <a:schemeClr val="dk1"/>
                </a:solidFill>
              </a:rPr>
            </a:br>
            <a:r>
              <a:rPr lang="en" sz="1600">
                <a:solidFill>
                  <a:schemeClr val="dk1"/>
                </a:solidFill>
              </a:rPr>
              <a:t>Объясните механизм работы кода.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Разные типы чисел: </a:t>
            </a:r>
            <a:r>
              <a:rPr lang="en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lang="en" sz="1600">
                <a:solidFill>
                  <a:schemeClr val="dk1"/>
                </a:solidFill>
              </a:rPr>
              <a:t>, </a:t>
            </a:r>
            <a:r>
              <a:rPr lang="en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float</a:t>
            </a:r>
            <a:endParaRPr sz="1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Выполнение арифметических операций </a:t>
            </a:r>
            <a:r>
              <a:rPr lang="en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lang="en" sz="1600">
                <a:solidFill>
                  <a:schemeClr val="dk1"/>
                </a:solidFill>
              </a:rPr>
              <a:t>, </a:t>
            </a:r>
            <a:r>
              <a:rPr lang="en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-</a:t>
            </a:r>
            <a:r>
              <a:rPr lang="en" sz="1600">
                <a:solidFill>
                  <a:schemeClr val="dk1"/>
                </a:solidFill>
              </a:rPr>
              <a:t>, </a:t>
            </a:r>
            <a:r>
              <a:rPr lang="en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en" sz="1600">
                <a:solidFill>
                  <a:schemeClr val="dk1"/>
                </a:solidFill>
              </a:rPr>
              <a:t>, </a:t>
            </a:r>
            <a:r>
              <a:rPr lang="en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lang="en" sz="1600">
                <a:solidFill>
                  <a:schemeClr val="dk1"/>
                </a:solidFill>
              </a:rPr>
              <a:t>, </a:t>
            </a:r>
            <a:r>
              <a:rPr lang="en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//</a:t>
            </a:r>
            <a:r>
              <a:rPr lang="en" sz="1600">
                <a:solidFill>
                  <a:schemeClr val="dk1"/>
                </a:solidFill>
              </a:rPr>
              <a:t>, </a:t>
            </a:r>
            <a:r>
              <a:rPr lang="en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%</a:t>
            </a:r>
            <a:r>
              <a:rPr lang="en" sz="1600">
                <a:solidFill>
                  <a:schemeClr val="dk1"/>
                </a:solidFill>
              </a:rPr>
              <a:t>, </a:t>
            </a:r>
            <a:r>
              <a:rPr lang="en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**</a:t>
            </a:r>
            <a:endParaRPr sz="1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Сокращенная запись </a:t>
            </a:r>
            <a:r>
              <a:rPr lang="en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+=</a:t>
            </a:r>
            <a:r>
              <a:rPr lang="en" sz="1600">
                <a:solidFill>
                  <a:schemeClr val="dk1"/>
                </a:solidFill>
              </a:rPr>
              <a:t>, </a:t>
            </a:r>
            <a:r>
              <a:rPr lang="en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-=</a:t>
            </a:r>
            <a:r>
              <a:rPr lang="en" sz="1600">
                <a:solidFill>
                  <a:schemeClr val="dk1"/>
                </a:solidFill>
              </a:rPr>
              <a:t>, </a:t>
            </a:r>
            <a:r>
              <a:rPr lang="en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*=</a:t>
            </a:r>
            <a:r>
              <a:rPr lang="en" sz="1600">
                <a:solidFill>
                  <a:schemeClr val="dk1"/>
                </a:solidFill>
              </a:rPr>
              <a:t>, </a:t>
            </a:r>
            <a:r>
              <a:rPr lang="en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/+</a:t>
            </a:r>
            <a:r>
              <a:rPr lang="en" sz="1600">
                <a:solidFill>
                  <a:schemeClr val="dk1"/>
                </a:solidFill>
              </a:rPr>
              <a:t> и т.д.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Применение встроенных математических функций</a:t>
            </a:r>
            <a:endParaRPr sz="1600">
              <a:solidFill>
                <a:schemeClr val="dk1"/>
              </a:solidFill>
            </a:endParaRPr>
          </a:p>
        </p:txBody>
      </p:sp>
      <p:pic>
        <p:nvPicPr>
          <p:cNvPr descr="preencoded.png" id="275" name="Google Shape;275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22025" y="3070600"/>
            <a:ext cx="2821974" cy="2072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76" name="Google Shape;276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80532" y="465497"/>
            <a:ext cx="1138239" cy="48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Вопросы для студентов</a:t>
            </a:r>
            <a:endParaRPr/>
          </a:p>
        </p:txBody>
      </p:sp>
      <p:sp>
        <p:nvSpPr>
          <p:cNvPr id="282" name="Google Shape;282;p40"/>
          <p:cNvSpPr txBox="1"/>
          <p:nvPr>
            <p:ph idx="1" type="body"/>
          </p:nvPr>
        </p:nvSpPr>
        <p:spPr>
          <a:xfrm>
            <a:off x="311700" y="1297300"/>
            <a:ext cx="8520600" cy="327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Какие типы чисел есть в Python?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Перечислите арифметические операции в Python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Как происходит выполнение таких операций с точки зрения объектов и ссылок на объекты?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Какой порядок выполнения арифметических операций, как его можно поменять?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Перечислите запомнившиеся функции модуля math</a:t>
            </a: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87" name="Google Shape;287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53096" y="2652706"/>
            <a:ext cx="3390905" cy="2490788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Задание в сессионном зале</a:t>
            </a:r>
            <a:endParaRPr/>
          </a:p>
        </p:txBody>
      </p:sp>
      <p:sp>
        <p:nvSpPr>
          <p:cNvPr id="289" name="Google Shape;289;p41"/>
          <p:cNvSpPr txBox="1"/>
          <p:nvPr>
            <p:ph idx="1" type="body"/>
          </p:nvPr>
        </p:nvSpPr>
        <p:spPr>
          <a:xfrm>
            <a:off x="311700" y="1333850"/>
            <a:ext cx="7188900" cy="32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Выполните задания в файле </a:t>
            </a:r>
            <a:r>
              <a:rPr lang="en" sz="1500">
                <a:solidFill>
                  <a:srgbClr val="0000FF"/>
                </a:solidFill>
              </a:rPr>
              <a:t>exercise_2.py</a:t>
            </a:r>
            <a:endParaRPr sz="1500">
              <a:solidFill>
                <a:srgbClr val="0000FF"/>
              </a:solidFill>
            </a:endParaRPr>
          </a:p>
          <a:p>
            <a:pPr indent="-323850" lvl="0" marL="4572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Время выполнения: 20 минут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Как работать с заданием: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Поделитесь на команды по 3 человека и перейдите в сессионные залы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Один человек демонстрирует экран и записывает решение, все остальные вырабатывают решение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9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Вся команда должна понимать решение, объясняйте друг другу</a:t>
            </a:r>
            <a:endParaRPr sz="1500">
              <a:solidFill>
                <a:schemeClr val="dk1"/>
              </a:solidFill>
            </a:endParaRPr>
          </a:p>
        </p:txBody>
      </p:sp>
      <p:pic>
        <p:nvPicPr>
          <p:cNvPr descr="preencoded.png" id="290" name="Google Shape;290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80532" y="465497"/>
            <a:ext cx="1138239" cy="48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2"/>
          <p:cNvSpPr txBox="1"/>
          <p:nvPr>
            <p:ph type="title"/>
          </p:nvPr>
        </p:nvSpPr>
        <p:spPr>
          <a:xfrm>
            <a:off x="311700" y="2285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Работа в сессионном зале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/>
          <p:nvPr/>
        </p:nvSpPr>
        <p:spPr>
          <a:xfrm>
            <a:off x="311700" y="445025"/>
            <a:ext cx="467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000000"/>
                </a:solidFill>
              </a:rPr>
              <a:t>План</a:t>
            </a:r>
            <a:r>
              <a:rPr lang="en" sz="2800"/>
              <a:t> урока</a:t>
            </a:r>
            <a:endParaRPr sz="2800">
              <a:solidFill>
                <a:srgbClr val="000000"/>
              </a:solidFill>
            </a:endParaRPr>
          </a:p>
        </p:txBody>
      </p:sp>
      <p:sp>
        <p:nvSpPr>
          <p:cNvPr id="85" name="Google Shape;85;p16"/>
          <p:cNvSpPr txBox="1"/>
          <p:nvPr/>
        </p:nvSpPr>
        <p:spPr>
          <a:xfrm>
            <a:off x="311700" y="1818050"/>
            <a:ext cx="6010200" cy="25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222222"/>
              </a:buClr>
              <a:buSzPts val="1600"/>
              <a:buAutoNum type="arabicPeriod"/>
            </a:pPr>
            <a:r>
              <a:rPr lang="en" sz="1600">
                <a:solidFill>
                  <a:srgbClr val="222222"/>
                </a:solidFill>
              </a:rPr>
              <a:t>Данные и переменные</a:t>
            </a:r>
            <a:endParaRPr sz="1600">
              <a:solidFill>
                <a:srgbClr val="222222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222222"/>
              </a:buClr>
              <a:buSzPts val="1600"/>
              <a:buAutoNum type="arabicPeriod"/>
            </a:pPr>
            <a:r>
              <a:rPr lang="en" sz="1600">
                <a:solidFill>
                  <a:srgbClr val="222222"/>
                </a:solidFill>
              </a:rPr>
              <a:t>Числа и операции над ними</a:t>
            </a:r>
            <a:endParaRPr sz="1600">
              <a:solidFill>
                <a:srgbClr val="222222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222222"/>
              </a:buClr>
              <a:buSzPts val="1600"/>
              <a:buAutoNum type="arabicPeriod"/>
            </a:pPr>
            <a:r>
              <a:rPr lang="en" sz="1600">
                <a:solidFill>
                  <a:srgbClr val="222222"/>
                </a:solidFill>
              </a:rPr>
              <a:t>Функции print() и input()</a:t>
            </a:r>
            <a:endParaRPr sz="1600">
              <a:solidFill>
                <a:srgbClr val="222222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222222"/>
              </a:buClr>
              <a:buSzPts val="1600"/>
              <a:buAutoNum type="arabicPeriod"/>
            </a:pPr>
            <a:r>
              <a:rPr lang="en" sz="1600">
                <a:solidFill>
                  <a:srgbClr val="222222"/>
                </a:solidFill>
              </a:rPr>
              <a:t>Домашнее задание</a:t>
            </a:r>
            <a:endParaRPr sz="1600">
              <a:solidFill>
                <a:srgbClr val="222222"/>
              </a:solidFill>
            </a:endParaRPr>
          </a:p>
        </p:txBody>
      </p:sp>
      <p:pic>
        <p:nvPicPr>
          <p:cNvPr descr="preencoded.png" id="86" name="Google Shape;86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55305" y="0"/>
            <a:ext cx="1788691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87" name="Google Shape;87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99728" y="1904144"/>
            <a:ext cx="4444272" cy="323935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88" name="Google Shape;88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680532" y="465497"/>
            <a:ext cx="1138239" cy="48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Презентация результатов</a:t>
            </a:r>
            <a:endParaRPr/>
          </a:p>
        </p:txBody>
      </p:sp>
      <p:sp>
        <p:nvSpPr>
          <p:cNvPr id="301" name="Google Shape;301;p43"/>
          <p:cNvSpPr txBox="1"/>
          <p:nvPr>
            <p:ph idx="1" type="body"/>
          </p:nvPr>
        </p:nvSpPr>
        <p:spPr>
          <a:xfrm>
            <a:off x="311700" y="1379525"/>
            <a:ext cx="6110700" cy="318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Пусть каждая команда покажет свои решения и расскажет: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что получилось сделать;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где были трудности и какие вопросы возникли в процессе решения.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Преподаватель разбирает решения, указывает на ошибки и показывает верный подход к решению. </a:t>
            </a:r>
            <a:endParaRPr sz="1500">
              <a:solidFill>
                <a:schemeClr val="dk1"/>
              </a:solidFill>
            </a:endParaRPr>
          </a:p>
        </p:txBody>
      </p:sp>
      <p:pic>
        <p:nvPicPr>
          <p:cNvPr descr="preencoded.png" id="302" name="Google Shape;302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53096" y="2652706"/>
            <a:ext cx="3390905" cy="249078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03" name="Google Shape;303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80532" y="465497"/>
            <a:ext cx="1138239" cy="48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08" name="Google Shape;308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44"/>
          <p:cNvSpPr txBox="1"/>
          <p:nvPr/>
        </p:nvSpPr>
        <p:spPr>
          <a:xfrm>
            <a:off x="771098" y="842162"/>
            <a:ext cx="2102400" cy="1893300"/>
          </a:xfrm>
          <a:prstGeom prst="rect">
            <a:avLst/>
          </a:prstGeom>
          <a:noFill/>
          <a:ln>
            <a:noFill/>
          </a:ln>
          <a:effectLst>
            <a:outerShdw rotWithShape="0" algn="tl" dir="2700000" dist="292100">
              <a:srgbClr val="FFAB40">
                <a:alpha val="40000"/>
              </a:srgbClr>
            </a:outerShdw>
          </a:effectLst>
        </p:spPr>
        <p:txBody>
          <a:bodyPr anchorCtr="0" anchor="t" bIns="22850" lIns="45725" spcFirstLastPara="1" rIns="45725" wrap="square" tIns="228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None/>
            </a:pPr>
            <a:r>
              <a:rPr b="1" lang="en" sz="120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3</a:t>
            </a:r>
            <a:endParaRPr b="1" i="0" sz="12000" u="none" cap="none" strike="noStrik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descr="preencoded.png" id="310" name="Google Shape;310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53096" y="2652713"/>
            <a:ext cx="3390905" cy="249078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1" name="Google Shape;311;p44"/>
          <p:cNvCxnSpPr/>
          <p:nvPr/>
        </p:nvCxnSpPr>
        <p:spPr>
          <a:xfrm>
            <a:off x="2109537" y="0"/>
            <a:ext cx="0" cy="2711100"/>
          </a:xfrm>
          <a:prstGeom prst="straightConnector1">
            <a:avLst/>
          </a:prstGeom>
          <a:noFill/>
          <a:ln cap="flat" cmpd="sng" w="635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preencoded.png" id="312" name="Google Shape;312;p4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680532" y="465497"/>
            <a:ext cx="1138239" cy="486575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44"/>
          <p:cNvSpPr/>
          <p:nvPr/>
        </p:nvSpPr>
        <p:spPr>
          <a:xfrm>
            <a:off x="2495350" y="1268025"/>
            <a:ext cx="6077100" cy="22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Arial"/>
              <a:buNone/>
            </a:pPr>
            <a:r>
              <a:rPr b="1" lang="en" sz="43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Функции print() и input()</a:t>
            </a:r>
            <a:endParaRPr b="1" sz="43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print()</a:t>
            </a:r>
            <a:endParaRPr/>
          </a:p>
        </p:txBody>
      </p:sp>
      <p:sp>
        <p:nvSpPr>
          <p:cNvPr id="319" name="Google Shape;319;p45"/>
          <p:cNvSpPr txBox="1"/>
          <p:nvPr>
            <p:ph idx="1" type="body"/>
          </p:nvPr>
        </p:nvSpPr>
        <p:spPr>
          <a:xfrm>
            <a:off x="311700" y="1269875"/>
            <a:ext cx="8520600" cy="87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p</a:t>
            </a: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rint()</a:t>
            </a:r>
            <a:r>
              <a:rPr lang="en">
                <a:solidFill>
                  <a:schemeClr val="dk1"/>
                </a:solidFill>
              </a:rPr>
              <a:t> – вывод данных в консоль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descr="preencoded.png" id="320" name="Google Shape;320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53096" y="2652706"/>
            <a:ext cx="3390905" cy="249078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21" name="Google Shape;321;p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80532" y="465497"/>
            <a:ext cx="1138239" cy="48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95400" y="1998000"/>
            <a:ext cx="5448296" cy="22154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sep, end</a:t>
            </a:r>
            <a:endParaRPr/>
          </a:p>
        </p:txBody>
      </p:sp>
      <p:sp>
        <p:nvSpPr>
          <p:cNvPr id="328" name="Google Shape;328;p46"/>
          <p:cNvSpPr txBox="1"/>
          <p:nvPr>
            <p:ph idx="1" type="body"/>
          </p:nvPr>
        </p:nvSpPr>
        <p:spPr>
          <a:xfrm>
            <a:off x="311700" y="1076275"/>
            <a:ext cx="4704000" cy="122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5"/>
              <a:buFont typeface="Arial"/>
              <a:buNone/>
            </a:pPr>
            <a:r>
              <a:rPr lang="en" sz="1535">
                <a:solidFill>
                  <a:schemeClr val="dk1"/>
                </a:solidFill>
              </a:rPr>
              <a:t>Два необязательных именованных параметра</a:t>
            </a:r>
            <a:endParaRPr sz="1535">
              <a:solidFill>
                <a:schemeClr val="dk1"/>
              </a:solidFill>
            </a:endParaRPr>
          </a:p>
          <a:p>
            <a:pPr indent="-301625" lvl="0" marL="45720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50"/>
              <a:buChar char="●"/>
            </a:pPr>
            <a:r>
              <a:rPr lang="en" sz="1535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sep</a:t>
            </a:r>
            <a:r>
              <a:rPr lang="en" sz="1535">
                <a:solidFill>
                  <a:schemeClr val="dk1"/>
                </a:solidFill>
              </a:rPr>
              <a:t> — разделитель между данными</a:t>
            </a:r>
            <a:endParaRPr sz="1535">
              <a:solidFill>
                <a:schemeClr val="dk1"/>
              </a:solidFill>
            </a:endParaRPr>
          </a:p>
          <a:p>
            <a:pPr indent="-301625" lvl="0" marL="45720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50"/>
              <a:buChar char="●"/>
            </a:pPr>
            <a:r>
              <a:rPr lang="en" sz="1535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end</a:t>
            </a:r>
            <a:r>
              <a:rPr lang="en" sz="1535">
                <a:solidFill>
                  <a:schemeClr val="dk1"/>
                </a:solidFill>
              </a:rPr>
              <a:t> — завершающей символ или строка</a:t>
            </a:r>
            <a:endParaRPr sz="1535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535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605"/>
              <a:buNone/>
            </a:pPr>
            <a:r>
              <a:t/>
            </a:r>
            <a:endParaRPr sz="1535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605"/>
              <a:buFont typeface="Arial"/>
              <a:buNone/>
            </a:pPr>
            <a:r>
              <a:t/>
            </a:r>
            <a:endParaRPr sz="1535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85000"/>
              </a:lnSpc>
              <a:spcBef>
                <a:spcPts val="1000"/>
              </a:spcBef>
              <a:spcAft>
                <a:spcPts val="1000"/>
              </a:spcAft>
              <a:buSzPts val="605"/>
              <a:buNone/>
            </a:pPr>
            <a:r>
              <a:t/>
            </a:r>
            <a:endParaRPr sz="1535">
              <a:solidFill>
                <a:schemeClr val="dk1"/>
              </a:solidFill>
            </a:endParaRPr>
          </a:p>
        </p:txBody>
      </p:sp>
      <p:pic>
        <p:nvPicPr>
          <p:cNvPr id="329" name="Google Shape;32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6875" y="2204800"/>
            <a:ext cx="5426025" cy="2539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input()</a:t>
            </a:r>
            <a:endParaRPr/>
          </a:p>
        </p:txBody>
      </p:sp>
      <p:sp>
        <p:nvSpPr>
          <p:cNvPr id="335" name="Google Shape;335;p47"/>
          <p:cNvSpPr txBox="1"/>
          <p:nvPr>
            <p:ph idx="1" type="body"/>
          </p:nvPr>
        </p:nvSpPr>
        <p:spPr>
          <a:xfrm>
            <a:off x="311700" y="1470875"/>
            <a:ext cx="8520600" cy="309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input() </a:t>
            </a:r>
            <a:endParaRPr b="1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# ввод данных из стандартного входного потока (часто клавиатуры)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 = input() </a:t>
            </a:r>
            <a:endParaRPr b="1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# в переменной будет хранится введенное значение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print(a, type(a)) </a:t>
            </a:r>
            <a:endParaRPr b="1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# все, что кладем в </a:t>
            </a: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input()</a:t>
            </a:r>
            <a:r>
              <a:rPr lang="en">
                <a:solidFill>
                  <a:schemeClr val="dk1"/>
                </a:solidFill>
              </a:rPr>
              <a:t> будет строкой, даже если вводим числа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Строки и переменные в print(</a:t>
            </a:r>
            <a:r>
              <a:rPr lang="en"/>
              <a:t>), input()</a:t>
            </a:r>
            <a:endParaRPr/>
          </a:p>
        </p:txBody>
      </p:sp>
      <p:sp>
        <p:nvSpPr>
          <p:cNvPr id="341" name="Google Shape;341;p48"/>
          <p:cNvSpPr txBox="1"/>
          <p:nvPr>
            <p:ph idx="1" type="body"/>
          </p:nvPr>
        </p:nvSpPr>
        <p:spPr>
          <a:xfrm>
            <a:off x="311700" y="1152475"/>
            <a:ext cx="8093400" cy="84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8">
                <a:solidFill>
                  <a:schemeClr val="dk1"/>
                </a:solidFill>
              </a:rPr>
              <a:t>Текст в </a:t>
            </a:r>
            <a:r>
              <a:rPr lang="en" sz="1608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print()</a:t>
            </a:r>
            <a:r>
              <a:rPr lang="en" sz="1608">
                <a:solidFill>
                  <a:schemeClr val="dk1"/>
                </a:solidFill>
              </a:rPr>
              <a:t>, </a:t>
            </a:r>
            <a:r>
              <a:rPr lang="en" sz="1608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input()</a:t>
            </a:r>
            <a:r>
              <a:rPr lang="en" sz="1608">
                <a:solidFill>
                  <a:schemeClr val="dk1"/>
                </a:solidFill>
              </a:rPr>
              <a:t> берется в кавычки. Соединение с переменными через запятые или f-строки.</a:t>
            </a:r>
            <a:endParaRPr sz="1608">
              <a:solidFill>
                <a:schemeClr val="dk1"/>
              </a:solidFill>
            </a:endParaRPr>
          </a:p>
        </p:txBody>
      </p:sp>
      <p:pic>
        <p:nvPicPr>
          <p:cNvPr id="342" name="Google Shape;342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3975" y="2064725"/>
            <a:ext cx="6412901" cy="2652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49"/>
          <p:cNvSpPr txBox="1"/>
          <p:nvPr>
            <p:ph type="title"/>
          </p:nvPr>
        </p:nvSpPr>
        <p:spPr>
          <a:xfrm>
            <a:off x="311700" y="292625"/>
            <a:ext cx="5955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Live-coding преподавателя</a:t>
            </a:r>
            <a:endParaRPr/>
          </a:p>
        </p:txBody>
      </p:sp>
      <p:sp>
        <p:nvSpPr>
          <p:cNvPr id="348" name="Google Shape;348;p49"/>
          <p:cNvSpPr txBox="1"/>
          <p:nvPr>
            <p:ph idx="1" type="body"/>
          </p:nvPr>
        </p:nvSpPr>
        <p:spPr>
          <a:xfrm>
            <a:off x="311700" y="1516550"/>
            <a:ext cx="8520600" cy="349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Продемонстрируйте работу в файле </a:t>
            </a:r>
            <a:r>
              <a:rPr lang="en" sz="1500">
                <a:solidFill>
                  <a:srgbClr val="0000FF"/>
                </a:solidFill>
              </a:rPr>
              <a:t>live-coding.py</a:t>
            </a:r>
            <a:r>
              <a:rPr lang="en" sz="1500">
                <a:solidFill>
                  <a:schemeClr val="dk1"/>
                </a:solidFill>
              </a:rPr>
              <a:t>: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ourier New"/>
              <a:buChar char="●"/>
            </a:pPr>
            <a:r>
              <a:rPr lang="en" sz="1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print()</a:t>
            </a:r>
            <a:endParaRPr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ourier New"/>
              <a:buChar char="●"/>
            </a:pPr>
            <a:r>
              <a:rPr lang="en" sz="1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input()</a:t>
            </a:r>
            <a:endParaRPr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ourier New"/>
              <a:buChar char="●"/>
            </a:pPr>
            <a:r>
              <a:rPr lang="en" sz="1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sep=</a:t>
            </a:r>
            <a:endParaRPr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ourier New"/>
              <a:buChar char="●"/>
            </a:pPr>
            <a:r>
              <a:rPr lang="en" sz="1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end=</a:t>
            </a:r>
            <a:endParaRPr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строки и переменные в </a:t>
            </a:r>
            <a:r>
              <a:rPr lang="en" sz="1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print()</a:t>
            </a:r>
            <a:r>
              <a:rPr lang="en" sz="1500">
                <a:solidFill>
                  <a:schemeClr val="dk1"/>
                </a:solidFill>
              </a:rPr>
              <a:t>, </a:t>
            </a:r>
            <a:r>
              <a:rPr lang="en" sz="1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input()</a:t>
            </a:r>
            <a:endParaRPr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Объясните механизм работы кода.</a:t>
            </a:r>
            <a:endParaRPr sz="1500">
              <a:solidFill>
                <a:schemeClr val="dk1"/>
              </a:solidFill>
            </a:endParaRPr>
          </a:p>
        </p:txBody>
      </p:sp>
      <p:pic>
        <p:nvPicPr>
          <p:cNvPr descr="preencoded.png" id="349" name="Google Shape;349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22025" y="3070600"/>
            <a:ext cx="2821974" cy="2072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50" name="Google Shape;350;p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80532" y="465497"/>
            <a:ext cx="1138239" cy="48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55" name="Google Shape;355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53096" y="2652706"/>
            <a:ext cx="3390905" cy="2490788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Задание в сессионном зале</a:t>
            </a:r>
            <a:endParaRPr/>
          </a:p>
        </p:txBody>
      </p:sp>
      <p:sp>
        <p:nvSpPr>
          <p:cNvPr id="357" name="Google Shape;357;p50"/>
          <p:cNvSpPr txBox="1"/>
          <p:nvPr>
            <p:ph idx="1" type="body"/>
          </p:nvPr>
        </p:nvSpPr>
        <p:spPr>
          <a:xfrm>
            <a:off x="311700" y="1333850"/>
            <a:ext cx="7188900" cy="32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Выполните задания в файле </a:t>
            </a:r>
            <a:r>
              <a:rPr lang="en" sz="1500">
                <a:solidFill>
                  <a:srgbClr val="0000FF"/>
                </a:solidFill>
              </a:rPr>
              <a:t>exercise_3.py</a:t>
            </a:r>
            <a:endParaRPr sz="1500">
              <a:solidFill>
                <a:srgbClr val="0000FF"/>
              </a:solidFill>
            </a:endParaRPr>
          </a:p>
          <a:p>
            <a:pPr indent="-323850" lvl="0" marL="4572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Время выполнения: 20 минут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Как работать с заданием: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Поделитесь на команды по 3 человека и перейдите в сессионные залы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Один человек демонстрирует экран и записывает решение, все остальные вырабатывают решение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9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Вся команда должна понимать решение, объясняйте друг другу</a:t>
            </a:r>
            <a:endParaRPr sz="1500">
              <a:solidFill>
                <a:schemeClr val="dk1"/>
              </a:solidFill>
            </a:endParaRPr>
          </a:p>
        </p:txBody>
      </p:sp>
      <p:pic>
        <p:nvPicPr>
          <p:cNvPr descr="preencoded.png" id="358" name="Google Shape;358;p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80532" y="465497"/>
            <a:ext cx="1138239" cy="48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51"/>
          <p:cNvSpPr txBox="1"/>
          <p:nvPr>
            <p:ph type="title"/>
          </p:nvPr>
        </p:nvSpPr>
        <p:spPr>
          <a:xfrm>
            <a:off x="311700" y="2285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Работа в сессионном зале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Презентация результатов</a:t>
            </a:r>
            <a:endParaRPr/>
          </a:p>
        </p:txBody>
      </p:sp>
      <p:sp>
        <p:nvSpPr>
          <p:cNvPr id="369" name="Google Shape;369;p52"/>
          <p:cNvSpPr txBox="1"/>
          <p:nvPr>
            <p:ph idx="1" type="body"/>
          </p:nvPr>
        </p:nvSpPr>
        <p:spPr>
          <a:xfrm>
            <a:off x="311700" y="1379525"/>
            <a:ext cx="6110700" cy="318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Пусть каждая команда покажет свои решения и расскажет: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что получилось сделать;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где были трудности и какие вопросы возникли в процессе решения.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Преподаватель разбирает решения, указывает на ошибки и показывает верный подход к решению. </a:t>
            </a:r>
            <a:endParaRPr sz="1500">
              <a:solidFill>
                <a:schemeClr val="dk1"/>
              </a:solidFill>
            </a:endParaRPr>
          </a:p>
        </p:txBody>
      </p:sp>
      <p:pic>
        <p:nvPicPr>
          <p:cNvPr descr="preencoded.png" id="370" name="Google Shape;370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53096" y="2652706"/>
            <a:ext cx="3390905" cy="249078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71" name="Google Shape;371;p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80532" y="465497"/>
            <a:ext cx="1138239" cy="48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93" name="Google Shape;93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55305" y="0"/>
            <a:ext cx="1788691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94" name="Google Shape;94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99728" y="1904144"/>
            <a:ext cx="4444272" cy="323935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95" name="Google Shape;95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33375" y="704850"/>
            <a:ext cx="4048125" cy="285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96" name="Google Shape;96;p1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680532" y="465497"/>
            <a:ext cx="1138239" cy="486575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7"/>
          <p:cNvSpPr/>
          <p:nvPr/>
        </p:nvSpPr>
        <p:spPr>
          <a:xfrm>
            <a:off x="477000" y="486000"/>
            <a:ext cx="6037800" cy="5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Arial"/>
              <a:buNone/>
            </a:pPr>
            <a:r>
              <a:rPr lang="en" sz="280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Правила вебинара</a:t>
            </a:r>
            <a:endParaRPr i="0" sz="2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17"/>
          <p:cNvSpPr/>
          <p:nvPr/>
        </p:nvSpPr>
        <p:spPr>
          <a:xfrm>
            <a:off x="472525" y="1470875"/>
            <a:ext cx="5447400" cy="30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34950" lvl="0" marL="2540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30303"/>
              </a:buClr>
              <a:buSzPts val="1500"/>
              <a:buChar char="●"/>
            </a:pPr>
            <a:r>
              <a:rPr i="0" lang="en" sz="1500" u="none" cap="none" strike="noStrike">
                <a:solidFill>
                  <a:srgbClr val="030303"/>
                </a:solidFill>
              </a:rPr>
              <a:t>Камера должна быть включена на протяжении всего занятия.</a:t>
            </a:r>
            <a:endParaRPr i="0" sz="1500" u="none" cap="none" strike="noStrike">
              <a:solidFill>
                <a:srgbClr val="030303"/>
              </a:solidFill>
            </a:endParaRPr>
          </a:p>
          <a:p>
            <a:pPr indent="-234950" lvl="0" marL="254000" marR="0" rtl="0" algn="just">
              <a:lnSpc>
                <a:spcPct val="115000"/>
              </a:lnSpc>
              <a:spcBef>
                <a:spcPts val="1300"/>
              </a:spcBef>
              <a:spcAft>
                <a:spcPts val="0"/>
              </a:spcAft>
              <a:buClr>
                <a:srgbClr val="030303"/>
              </a:buClr>
              <a:buSzPts val="1500"/>
              <a:buChar char="●"/>
            </a:pPr>
            <a:r>
              <a:rPr i="0" lang="en" sz="1500" u="none" cap="none" strike="noStrike">
                <a:solidFill>
                  <a:srgbClr val="030303"/>
                </a:solidFill>
              </a:rPr>
              <a:t>Организационные вопросы по обучению решаются с кураторами, а не на тематических занятиях.</a:t>
            </a:r>
            <a:endParaRPr i="0" sz="1500" u="none" cap="none" strike="noStrike">
              <a:solidFill>
                <a:srgbClr val="030303"/>
              </a:solidFill>
            </a:endParaRPr>
          </a:p>
          <a:p>
            <a:pPr indent="-234950" lvl="0" marL="254000" marR="0" rtl="0" algn="just">
              <a:lnSpc>
                <a:spcPct val="115000"/>
              </a:lnSpc>
              <a:spcBef>
                <a:spcPts val="1300"/>
              </a:spcBef>
              <a:spcAft>
                <a:spcPts val="0"/>
              </a:spcAft>
              <a:buClr>
                <a:srgbClr val="030303"/>
              </a:buClr>
              <a:buSzPts val="1500"/>
              <a:buChar char="●"/>
            </a:pPr>
            <a:r>
              <a:rPr i="0" lang="en" sz="1500" u="none" cap="none" strike="noStrike">
                <a:solidFill>
                  <a:srgbClr val="030303"/>
                </a:solidFill>
              </a:rPr>
              <a:t>Вести себя уважительно и этично по отношению к остальным участникам занятия.</a:t>
            </a:r>
            <a:endParaRPr i="0" sz="1500" u="none" cap="none" strike="noStrike">
              <a:solidFill>
                <a:srgbClr val="030303"/>
              </a:solidFill>
            </a:endParaRPr>
          </a:p>
          <a:p>
            <a:pPr indent="-234950" lvl="0" marL="254000" marR="0" rtl="0" algn="just">
              <a:lnSpc>
                <a:spcPct val="115000"/>
              </a:lnSpc>
              <a:spcBef>
                <a:spcPts val="1300"/>
              </a:spcBef>
              <a:spcAft>
                <a:spcPts val="1300"/>
              </a:spcAft>
              <a:buClr>
                <a:srgbClr val="030303"/>
              </a:buClr>
              <a:buSzPts val="1500"/>
              <a:buChar char="●"/>
            </a:pPr>
            <a:r>
              <a:rPr i="0" lang="en" sz="1500" u="none" cap="none" strike="noStrike">
                <a:solidFill>
                  <a:srgbClr val="030303"/>
                </a:solidFill>
              </a:rPr>
              <a:t>Во время занятия будут интерактивные задания, будьте готовы </a:t>
            </a:r>
            <a:r>
              <a:rPr lang="en" sz="1500">
                <a:solidFill>
                  <a:srgbClr val="030303"/>
                </a:solidFill>
              </a:rPr>
              <a:t>взаимодействовать с другими участниками, демонстрировать рабочий экран</a:t>
            </a:r>
            <a:r>
              <a:rPr i="0" lang="en" sz="1500" u="none" cap="none" strike="noStrike">
                <a:solidFill>
                  <a:srgbClr val="030303"/>
                </a:solidFill>
              </a:rPr>
              <a:t>.</a:t>
            </a:r>
            <a:endParaRPr i="0" sz="1500" u="none" cap="none" strike="noStrike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76" name="Google Shape;376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p53"/>
          <p:cNvSpPr txBox="1"/>
          <p:nvPr/>
        </p:nvSpPr>
        <p:spPr>
          <a:xfrm>
            <a:off x="771098" y="842162"/>
            <a:ext cx="2102400" cy="1893300"/>
          </a:xfrm>
          <a:prstGeom prst="rect">
            <a:avLst/>
          </a:prstGeom>
          <a:noFill/>
          <a:ln>
            <a:noFill/>
          </a:ln>
          <a:effectLst>
            <a:outerShdw rotWithShape="0" algn="tl" dir="2700000" dist="292100">
              <a:srgbClr val="FFAB40">
                <a:alpha val="40000"/>
              </a:srgbClr>
            </a:outerShdw>
          </a:effectLst>
        </p:spPr>
        <p:txBody>
          <a:bodyPr anchorCtr="0" anchor="t" bIns="22850" lIns="45725" spcFirstLastPara="1" rIns="45725" wrap="square" tIns="228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None/>
            </a:pPr>
            <a:r>
              <a:rPr b="1" lang="en" sz="120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4</a:t>
            </a:r>
            <a:endParaRPr b="1" i="0" sz="12000" u="none" cap="none" strike="noStrik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descr="preencoded.png" id="378" name="Google Shape;378;p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53096" y="2652713"/>
            <a:ext cx="3390905" cy="249078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9" name="Google Shape;379;p53"/>
          <p:cNvCxnSpPr/>
          <p:nvPr/>
        </p:nvCxnSpPr>
        <p:spPr>
          <a:xfrm>
            <a:off x="2109537" y="0"/>
            <a:ext cx="0" cy="2711100"/>
          </a:xfrm>
          <a:prstGeom prst="straightConnector1">
            <a:avLst/>
          </a:prstGeom>
          <a:noFill/>
          <a:ln cap="flat" cmpd="sng" w="635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preencoded.png" id="380" name="Google Shape;380;p5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680532" y="465497"/>
            <a:ext cx="1138239" cy="486575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p53"/>
          <p:cNvSpPr/>
          <p:nvPr/>
        </p:nvSpPr>
        <p:spPr>
          <a:xfrm>
            <a:off x="2495350" y="1580500"/>
            <a:ext cx="6077100" cy="19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Arial"/>
              <a:buNone/>
            </a:pPr>
            <a:r>
              <a:rPr b="1" lang="en" sz="43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Домашнее задание</a:t>
            </a:r>
            <a:endParaRPr b="1" sz="43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Домашнее задание</a:t>
            </a:r>
            <a:endParaRPr/>
          </a:p>
        </p:txBody>
      </p:sp>
      <p:pic>
        <p:nvPicPr>
          <p:cNvPr descr="preencoded.png" id="387" name="Google Shape;387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22025" y="3070600"/>
            <a:ext cx="2821974" cy="2072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88" name="Google Shape;388;p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80532" y="465497"/>
            <a:ext cx="1138239" cy="486575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p54"/>
          <p:cNvSpPr txBox="1"/>
          <p:nvPr/>
        </p:nvSpPr>
        <p:spPr>
          <a:xfrm>
            <a:off x="311700" y="2046425"/>
            <a:ext cx="8520600" cy="25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0000"/>
                </a:solidFill>
              </a:rPr>
              <a:t>Выполните задания в файле </a:t>
            </a:r>
            <a:r>
              <a:rPr lang="en" sz="1500">
                <a:solidFill>
                  <a:srgbClr val="0000FF"/>
                </a:solidFill>
              </a:rPr>
              <a:t>homework.py</a:t>
            </a:r>
            <a:r>
              <a:rPr lang="en" sz="1500">
                <a:solidFill>
                  <a:srgbClr val="000000"/>
                </a:solidFill>
              </a:rPr>
              <a:t> в папке урока.</a:t>
            </a:r>
            <a:endParaRPr sz="15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0000"/>
                </a:solidFill>
              </a:rPr>
              <a:t>Прорешайте еще раз индивидуально все задания, которые решали в классе.</a:t>
            </a:r>
            <a:endParaRPr sz="15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500"/>
              <a:t>Начните с тех, что не успели сделать в классе.</a:t>
            </a:r>
            <a:endParaRPr sz="15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03" name="Google Shape;103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8"/>
          <p:cNvSpPr txBox="1"/>
          <p:nvPr/>
        </p:nvSpPr>
        <p:spPr>
          <a:xfrm>
            <a:off x="771098" y="842162"/>
            <a:ext cx="2102400" cy="1893300"/>
          </a:xfrm>
          <a:prstGeom prst="rect">
            <a:avLst/>
          </a:prstGeom>
          <a:noFill/>
          <a:ln>
            <a:noFill/>
          </a:ln>
          <a:effectLst>
            <a:outerShdw rotWithShape="0" algn="tl" dir="2700000" dist="292100">
              <a:srgbClr val="FFAB40">
                <a:alpha val="40000"/>
              </a:srgbClr>
            </a:outerShdw>
          </a:effectLst>
        </p:spPr>
        <p:txBody>
          <a:bodyPr anchorCtr="0" anchor="t" bIns="22850" lIns="45725" spcFirstLastPara="1" rIns="45725" wrap="square" tIns="228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None/>
            </a:pPr>
            <a:r>
              <a:rPr b="1" lang="en" sz="120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1</a:t>
            </a:r>
            <a:endParaRPr b="1" i="0" sz="12000" u="none" cap="none" strike="noStrik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descr="preencoded.png" id="105" name="Google Shape;105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53096" y="2652713"/>
            <a:ext cx="3390905" cy="249078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6" name="Google Shape;106;p18"/>
          <p:cNvCxnSpPr/>
          <p:nvPr/>
        </p:nvCxnSpPr>
        <p:spPr>
          <a:xfrm>
            <a:off x="2109537" y="0"/>
            <a:ext cx="0" cy="2711100"/>
          </a:xfrm>
          <a:prstGeom prst="straightConnector1">
            <a:avLst/>
          </a:prstGeom>
          <a:noFill/>
          <a:ln cap="flat" cmpd="sng" w="635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preencoded.png" id="107" name="Google Shape;107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680532" y="465497"/>
            <a:ext cx="1138239" cy="486575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8"/>
          <p:cNvSpPr/>
          <p:nvPr/>
        </p:nvSpPr>
        <p:spPr>
          <a:xfrm>
            <a:off x="2495350" y="1525700"/>
            <a:ext cx="6077100" cy="20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Arial"/>
              <a:buNone/>
            </a:pPr>
            <a:r>
              <a:rPr b="1" lang="en" sz="43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Данные и п</a:t>
            </a:r>
            <a:r>
              <a:rPr b="1" lang="en" sz="43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еременные </a:t>
            </a:r>
            <a:endParaRPr b="1" sz="43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Программы могут</a:t>
            </a:r>
            <a:endParaRPr/>
          </a:p>
        </p:txBody>
      </p:sp>
      <p:sp>
        <p:nvSpPr>
          <p:cNvPr id="114" name="Google Shape;114;p19"/>
          <p:cNvSpPr txBox="1"/>
          <p:nvPr>
            <p:ph idx="1" type="body"/>
          </p:nvPr>
        </p:nvSpPr>
        <p:spPr>
          <a:xfrm>
            <a:off x="311700" y="1379525"/>
            <a:ext cx="8520600" cy="318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Хранить данные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Делать вычисления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Проверять условия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Запускать циклы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На этом уроке познакомимся с хранением данных и вычислениями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600"/>
          </a:p>
        </p:txBody>
      </p:sp>
      <p:pic>
        <p:nvPicPr>
          <p:cNvPr descr="preencoded.png" id="115" name="Google Shape;115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80532" y="465497"/>
            <a:ext cx="1138239" cy="4865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16" name="Google Shape;116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22025" y="3070600"/>
            <a:ext cx="2821974" cy="20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23525" y="3261300"/>
            <a:ext cx="3398500" cy="1653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0"/>
          <p:cNvSpPr txBox="1"/>
          <p:nvPr>
            <p:ph type="title"/>
          </p:nvPr>
        </p:nvSpPr>
        <p:spPr>
          <a:xfrm>
            <a:off x="311700" y="445025"/>
            <a:ext cx="71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Данные в Python</a:t>
            </a:r>
            <a:endParaRPr/>
          </a:p>
        </p:txBody>
      </p:sp>
      <p:sp>
        <p:nvSpPr>
          <p:cNvPr id="123" name="Google Shape;123;p20"/>
          <p:cNvSpPr txBox="1"/>
          <p:nvPr>
            <p:ph idx="1" type="body"/>
          </p:nvPr>
        </p:nvSpPr>
        <p:spPr>
          <a:xfrm>
            <a:off x="311700" y="1000075"/>
            <a:ext cx="8520600" cy="248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Все данные в Python представлены объектами или отношениями между объектами.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Каждый объект в Python содержит три основные части: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b="1" lang="en" sz="1400">
                <a:solidFill>
                  <a:schemeClr val="dk1"/>
                </a:solidFill>
              </a:rPr>
              <a:t>Тип данных</a:t>
            </a:r>
            <a:r>
              <a:rPr lang="en" sz="1400">
                <a:solidFill>
                  <a:schemeClr val="dk1"/>
                </a:solidFill>
              </a:rPr>
              <a:t>: число, строка, список, словарь и т.д., при этом в объекте может быть только один тип данных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-"/>
            </a:pPr>
            <a:r>
              <a:rPr b="1" lang="en" sz="1400">
                <a:solidFill>
                  <a:schemeClr val="dk1"/>
                </a:solidFill>
              </a:rPr>
              <a:t>Значение: </a:t>
            </a:r>
            <a:r>
              <a:rPr lang="en" sz="1400">
                <a:solidFill>
                  <a:schemeClr val="dk1"/>
                </a:solidFill>
              </a:rPr>
              <a:t>конкретные данные, которые хранит объект, например, число 42, строка "hello"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Roboto"/>
              <a:buChar char="-"/>
            </a:pPr>
            <a:r>
              <a:rPr b="1" lang="en" sz="1400">
                <a:solidFill>
                  <a:schemeClr val="dk1"/>
                </a:solidFill>
              </a:rPr>
              <a:t>Ссылка</a:t>
            </a:r>
            <a:r>
              <a:rPr lang="en" sz="1400">
                <a:solidFill>
                  <a:schemeClr val="dk1"/>
                </a:solidFill>
              </a:rPr>
              <a:t>: позволяет программам находить данный объект</a:t>
            </a:r>
            <a:endParaRPr sz="1400">
              <a:solidFill>
                <a:schemeClr val="dk1"/>
              </a:solidFill>
            </a:endParaRPr>
          </a:p>
        </p:txBody>
      </p:sp>
      <p:pic>
        <p:nvPicPr>
          <p:cNvPr descr="preencoded.png" id="124" name="Google Shape;124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80532" y="465497"/>
            <a:ext cx="1138239" cy="48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Типы данных</a:t>
            </a:r>
            <a:endParaRPr/>
          </a:p>
        </p:txBody>
      </p:sp>
      <p:sp>
        <p:nvSpPr>
          <p:cNvPr id="130" name="Google Shape;130;p21"/>
          <p:cNvSpPr txBox="1"/>
          <p:nvPr>
            <p:ph idx="1" type="body"/>
          </p:nvPr>
        </p:nvSpPr>
        <p:spPr>
          <a:xfrm>
            <a:off x="311700" y="1152475"/>
            <a:ext cx="8056800" cy="374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На этом уроке будем работать с тремя типами данных: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строка – </a:t>
            </a:r>
            <a:r>
              <a:rPr lang="en" sz="1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string</a:t>
            </a:r>
            <a:r>
              <a:rPr lang="en" sz="1500">
                <a:solidFill>
                  <a:schemeClr val="dk1"/>
                </a:solidFill>
              </a:rPr>
              <a:t> – “Hello”, “Хлеб”, “карандаши, ручки и резинки”, “243”, “25 января”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целое число – </a:t>
            </a:r>
            <a:r>
              <a:rPr lang="en" sz="1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integer</a:t>
            </a:r>
            <a:r>
              <a:rPr lang="en" sz="1500">
                <a:solidFill>
                  <a:schemeClr val="dk1"/>
                </a:solidFill>
              </a:rPr>
              <a:t> – 24, -3565, 1, 0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дробное (вещественное) число – </a:t>
            </a:r>
            <a:r>
              <a:rPr lang="en" sz="1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float</a:t>
            </a:r>
            <a:r>
              <a:rPr lang="en" sz="1500">
                <a:solidFill>
                  <a:schemeClr val="dk1"/>
                </a:solidFill>
              </a:rPr>
              <a:t> – 2.3, -9.0, 139.5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Узнать тип можно через </a:t>
            </a:r>
            <a:r>
              <a:rPr lang="en" sz="1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print(type(&lt;переменная&gt;))</a:t>
            </a:r>
            <a:r>
              <a:rPr lang="en" sz="1500">
                <a:solidFill>
                  <a:schemeClr val="dk1"/>
                </a:solidFill>
              </a:rPr>
              <a:t> 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Тип данных определяет, какие операции могут выполняться с данными (например, математические операции могут быть цифрами, а перебор символов в строке), как данные будет храниться в памяти и т.д.</a:t>
            </a:r>
            <a:endParaRPr sz="1500"/>
          </a:p>
        </p:txBody>
      </p:sp>
      <p:pic>
        <p:nvPicPr>
          <p:cNvPr descr="preencoded.png" id="131" name="Google Shape;131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80532" y="465497"/>
            <a:ext cx="1138239" cy="48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Переменная</a:t>
            </a:r>
            <a:endParaRPr/>
          </a:p>
        </p:txBody>
      </p:sp>
      <p:sp>
        <p:nvSpPr>
          <p:cNvPr id="137" name="Google Shape;137;p22"/>
          <p:cNvSpPr txBox="1"/>
          <p:nvPr>
            <p:ph idx="1" type="body"/>
          </p:nvPr>
        </p:nvSpPr>
        <p:spPr>
          <a:xfrm>
            <a:off x="424675" y="1093375"/>
            <a:ext cx="4554300" cy="365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П</a:t>
            </a:r>
            <a:r>
              <a:rPr lang="en" sz="1500">
                <a:solidFill>
                  <a:schemeClr val="dk1"/>
                </a:solidFill>
              </a:rPr>
              <a:t>еременная - это ссылка на объект с данными.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Переменная состоит из: 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имени переменной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оператора присваивания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значения, помещаемого в объект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При присваивании значения переменной, Python создает объект и устанавливает ссылку между именем переменной и объектом. 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Тип данных заранее не прописывается (динамическая типизация).</a:t>
            </a:r>
            <a:endParaRPr sz="1500">
              <a:solidFill>
                <a:schemeClr val="dk1"/>
              </a:solidFill>
            </a:endParaRPr>
          </a:p>
        </p:txBody>
      </p:sp>
      <p:pic>
        <p:nvPicPr>
          <p:cNvPr id="138" name="Google Shape;13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29773" y="1017733"/>
            <a:ext cx="3345854" cy="13458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16750" y="2945417"/>
            <a:ext cx="3771900" cy="1695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